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sldIdLst>
    <p:sldId id="256" r:id="rId2"/>
    <p:sldId id="257" r:id="rId3"/>
    <p:sldId id="260" r:id="rId4"/>
    <p:sldId id="261" r:id="rId5"/>
    <p:sldId id="259" r:id="rId6"/>
    <p:sldId id="262" r:id="rId7"/>
    <p:sldId id="263" r:id="rId8"/>
    <p:sldId id="264" r:id="rId9"/>
    <p:sldId id="265" r:id="rId10"/>
    <p:sldId id="266" r:id="rId11"/>
    <p:sldId id="267" r:id="rId12"/>
    <p:sldId id="26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0" d="100"/>
          <a:sy n="50" d="100"/>
        </p:scale>
        <p:origin x="-1267"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8ABFE263-9868-4C38-8DC3-890538CFEBD1}" type="datetimeFigureOut">
              <a:rPr lang="en-SG" smtClean="0"/>
              <a:t>29/3/2012</a:t>
            </a:fld>
            <a:endParaRPr lang="en-SG"/>
          </a:p>
        </p:txBody>
      </p:sp>
      <p:sp>
        <p:nvSpPr>
          <p:cNvPr id="17" name="Footer Placeholder 16"/>
          <p:cNvSpPr>
            <a:spLocks noGrp="1"/>
          </p:cNvSpPr>
          <p:nvPr>
            <p:ph type="ftr" sz="quarter" idx="11"/>
          </p:nvPr>
        </p:nvSpPr>
        <p:spPr/>
        <p:txBody>
          <a:bodyPr/>
          <a:lstStyle/>
          <a:p>
            <a:endParaRPr lang="en-SG"/>
          </a:p>
        </p:txBody>
      </p:sp>
      <p:sp>
        <p:nvSpPr>
          <p:cNvPr id="29" name="Slide Number Placeholder 28"/>
          <p:cNvSpPr>
            <a:spLocks noGrp="1"/>
          </p:cNvSpPr>
          <p:nvPr>
            <p:ph type="sldNum" sz="quarter" idx="12"/>
          </p:nvPr>
        </p:nvSpPr>
        <p:spPr/>
        <p:txBody>
          <a:bodyPr/>
          <a:lstStyle/>
          <a:p>
            <a:fld id="{4A35B8AE-4132-43A7-AF25-EE84F3F5C071}" type="slidenum">
              <a:rPr lang="en-SG" smtClean="0"/>
              <a:t>‹#›</a:t>
            </a:fld>
            <a:endParaRPr lang="en-SG"/>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ABFE263-9868-4C38-8DC3-890538CFEBD1}" type="datetimeFigureOut">
              <a:rPr lang="en-SG" smtClean="0"/>
              <a:t>29/3/2012</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4A35B8AE-4132-43A7-AF25-EE84F3F5C071}" type="slidenum">
              <a:rPr lang="en-SG" smtClean="0"/>
              <a:t>‹#›</a:t>
            </a:fld>
            <a:endParaRPr lang="en-S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ABFE263-9868-4C38-8DC3-890538CFEBD1}" type="datetimeFigureOut">
              <a:rPr lang="en-SG" smtClean="0"/>
              <a:t>29/3/2012</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4A35B8AE-4132-43A7-AF25-EE84F3F5C071}" type="slidenum">
              <a:rPr lang="en-SG" smtClean="0"/>
              <a:t>‹#›</a:t>
            </a:fld>
            <a:endParaRPr lang="en-S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ABFE263-9868-4C38-8DC3-890538CFEBD1}" type="datetimeFigureOut">
              <a:rPr lang="en-SG" smtClean="0"/>
              <a:t>29/3/2012</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4A35B8AE-4132-43A7-AF25-EE84F3F5C071}" type="slidenum">
              <a:rPr lang="en-SG" smtClean="0"/>
              <a:t>‹#›</a:t>
            </a:fld>
            <a:endParaRPr lang="en-S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ABFE263-9868-4C38-8DC3-890538CFEBD1}" type="datetimeFigureOut">
              <a:rPr lang="en-SG" smtClean="0"/>
              <a:t>29/3/2012</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a:xfrm>
            <a:off x="7924800" y="6416675"/>
            <a:ext cx="762000" cy="365125"/>
          </a:xfrm>
        </p:spPr>
        <p:txBody>
          <a:bodyPr/>
          <a:lstStyle/>
          <a:p>
            <a:fld id="{4A35B8AE-4132-43A7-AF25-EE84F3F5C071}" type="slidenum">
              <a:rPr lang="en-SG" smtClean="0"/>
              <a:t>‹#›</a:t>
            </a:fld>
            <a:endParaRPr lang="en-SG"/>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ABFE263-9868-4C38-8DC3-890538CFEBD1}" type="datetimeFigureOut">
              <a:rPr lang="en-SG" smtClean="0"/>
              <a:t>29/3/2012</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4A35B8AE-4132-43A7-AF25-EE84F3F5C071}" type="slidenum">
              <a:rPr lang="en-SG" smtClean="0"/>
              <a:t>‹#›</a:t>
            </a:fld>
            <a:endParaRPr lang="en-S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ABFE263-9868-4C38-8DC3-890538CFEBD1}" type="datetimeFigureOut">
              <a:rPr lang="en-SG" smtClean="0"/>
              <a:t>29/3/2012</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4A35B8AE-4132-43A7-AF25-EE84F3F5C071}" type="slidenum">
              <a:rPr lang="en-SG" smtClean="0"/>
              <a:t>‹#›</a:t>
            </a:fld>
            <a:endParaRPr lang="en-S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ABFE263-9868-4C38-8DC3-890538CFEBD1}" type="datetimeFigureOut">
              <a:rPr lang="en-SG" smtClean="0"/>
              <a:t>29/3/2012</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4A35B8AE-4132-43A7-AF25-EE84F3F5C071}" type="slidenum">
              <a:rPr lang="en-SG" smtClean="0"/>
              <a:t>‹#›</a:t>
            </a:fld>
            <a:endParaRPr lang="en-S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BFE263-9868-4C38-8DC3-890538CFEBD1}" type="datetimeFigureOut">
              <a:rPr lang="en-SG" smtClean="0"/>
              <a:t>29/3/2012</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4A35B8AE-4132-43A7-AF25-EE84F3F5C071}" type="slidenum">
              <a:rPr lang="en-SG" smtClean="0"/>
              <a:t>‹#›</a:t>
            </a:fld>
            <a:endParaRPr lang="en-S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ABFE263-9868-4C38-8DC3-890538CFEBD1}" type="datetimeFigureOut">
              <a:rPr lang="en-SG" smtClean="0"/>
              <a:t>29/3/2012</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4A35B8AE-4132-43A7-AF25-EE84F3F5C071}" type="slidenum">
              <a:rPr lang="en-SG" smtClean="0"/>
              <a:t>‹#›</a:t>
            </a:fld>
            <a:endParaRPr lang="en-S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ABFE263-9868-4C38-8DC3-890538CFEBD1}" type="datetimeFigureOut">
              <a:rPr lang="en-SG" smtClean="0"/>
              <a:t>29/3/2012</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4A35B8AE-4132-43A7-AF25-EE84F3F5C071}" type="slidenum">
              <a:rPr lang="en-SG" smtClean="0"/>
              <a:t>‹#›</a:t>
            </a:fld>
            <a:endParaRPr lang="en-S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8ABFE263-9868-4C38-8DC3-890538CFEBD1}" type="datetimeFigureOut">
              <a:rPr lang="en-SG" smtClean="0"/>
              <a:t>29/3/2012</a:t>
            </a:fld>
            <a:endParaRPr lang="en-SG"/>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SG"/>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4A35B8AE-4132-43A7-AF25-EE84F3F5C071}" type="slidenum">
              <a:rPr lang="en-SG" smtClean="0"/>
              <a:t>‹#›</a:t>
            </a:fld>
            <a:endParaRPr lang="en-SG"/>
          </a:p>
        </p:txBody>
      </p:sp>
    </p:spTree>
  </p:cSld>
  <p:clrMap bg1="dk1" tx1="lt1" bg2="dk2" tx2="lt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mailto:puaytiaklim@yahoo.com.sg"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algn="l"/>
            <a:r>
              <a:rPr lang="en-SG" sz="3600" b="1" dirty="0" smtClean="0"/>
              <a:t>EXPERIENCE OF EMPLOYABILITY AND DECENT WORK OF PWDs – THE SINGAPORE PERSPECTIVE </a:t>
            </a:r>
            <a:endParaRPr lang="en-SG" sz="3600" b="1" dirty="0"/>
          </a:p>
        </p:txBody>
      </p:sp>
      <p:sp>
        <p:nvSpPr>
          <p:cNvPr id="3" name="Subtitle 2"/>
          <p:cNvSpPr>
            <a:spLocks noGrp="1"/>
          </p:cNvSpPr>
          <p:nvPr>
            <p:ph type="subTitle" idx="1"/>
          </p:nvPr>
        </p:nvSpPr>
        <p:spPr/>
        <p:txBody>
          <a:bodyPr>
            <a:normAutofit fontScale="25000" lnSpcReduction="20000"/>
          </a:bodyPr>
          <a:lstStyle/>
          <a:p>
            <a:pPr algn="l"/>
            <a:endParaRPr lang="en-SG" sz="8000" b="1" dirty="0" smtClean="0"/>
          </a:p>
          <a:p>
            <a:pPr algn="l"/>
            <a:r>
              <a:rPr lang="en-SG" sz="9600" b="1" dirty="0" smtClean="0"/>
              <a:t>By Mr Lim </a:t>
            </a:r>
            <a:r>
              <a:rPr lang="en-SG" sz="9600" b="1" dirty="0" err="1" smtClean="0"/>
              <a:t>Puay</a:t>
            </a:r>
            <a:r>
              <a:rPr lang="en-SG" sz="9600" b="1" dirty="0" smtClean="0"/>
              <a:t> </a:t>
            </a:r>
            <a:r>
              <a:rPr lang="en-SG" sz="9600" b="1" dirty="0" err="1" smtClean="0"/>
              <a:t>Tiak</a:t>
            </a:r>
            <a:r>
              <a:rPr lang="en-SG" sz="9600" b="1" dirty="0" smtClean="0"/>
              <a:t> (PT)</a:t>
            </a:r>
          </a:p>
          <a:p>
            <a:pPr algn="l"/>
            <a:r>
              <a:rPr lang="en-SG" sz="9600" b="1" dirty="0" smtClean="0"/>
              <a:t>President, Wheelchair Basketball Association (Singapore) &amp; Honorary Secretary, Singapore Disability Sports Council</a:t>
            </a:r>
          </a:p>
          <a:p>
            <a:pPr algn="l"/>
            <a:r>
              <a:rPr lang="en-SG" sz="9600" b="1" dirty="0" smtClean="0"/>
              <a:t>29 March 2012</a:t>
            </a:r>
          </a:p>
          <a:p>
            <a:endParaRPr lang="en-SG" dirty="0"/>
          </a:p>
        </p:txBody>
      </p:sp>
    </p:spTree>
    <p:extLst>
      <p:ext uri="{BB962C8B-B14F-4D97-AF65-F5344CB8AC3E}">
        <p14:creationId xmlns:p14="http://schemas.microsoft.com/office/powerpoint/2010/main" val="28663506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MEASURES TO PROMOTE EMPLOYMENT OF PWDs</a:t>
            </a:r>
            <a:endParaRPr lang="en-SG" dirty="0"/>
          </a:p>
        </p:txBody>
      </p:sp>
      <p:sp>
        <p:nvSpPr>
          <p:cNvPr id="3" name="Content Placeholder 2"/>
          <p:cNvSpPr>
            <a:spLocks noGrp="1"/>
          </p:cNvSpPr>
          <p:nvPr>
            <p:ph idx="1"/>
          </p:nvPr>
        </p:nvSpPr>
        <p:spPr>
          <a:xfrm>
            <a:off x="467544" y="1628800"/>
            <a:ext cx="8229600" cy="4709160"/>
          </a:xfrm>
        </p:spPr>
        <p:txBody>
          <a:bodyPr>
            <a:normAutofit/>
          </a:bodyPr>
          <a:lstStyle/>
          <a:p>
            <a:pPr marL="651510" indent="-514350">
              <a:buFont typeface="+mj-lt"/>
              <a:buAutoNum type="arabicPeriod" startAt="7"/>
            </a:pPr>
            <a:r>
              <a:rPr lang="en-SG" dirty="0" smtClean="0"/>
              <a:t>The </a:t>
            </a:r>
            <a:r>
              <a:rPr lang="en-SG" dirty="0"/>
              <a:t>Open Door Fund provides employers financial support and encourages employers to look beyond the disability and recruit based on merit</a:t>
            </a:r>
            <a:r>
              <a:rPr lang="en-SG" dirty="0" smtClean="0"/>
              <a:t>.</a:t>
            </a:r>
          </a:p>
          <a:p>
            <a:pPr marL="651510" indent="-514350">
              <a:buFont typeface="+mj-lt"/>
              <a:buAutoNum type="arabicPeriod" startAt="7"/>
            </a:pPr>
            <a:r>
              <a:rPr lang="en-SG" dirty="0" smtClean="0"/>
              <a:t>The Singapore Government </a:t>
            </a:r>
            <a:r>
              <a:rPr lang="en-SG" dirty="0"/>
              <a:t>provides funding of up to $100,000 to employers to co-fund their expenses in job redesign, workplace modification and job support programmes to facilitate open employment for people with disabilities</a:t>
            </a:r>
            <a:r>
              <a:rPr lang="en-SG" dirty="0" smtClean="0"/>
              <a:t>.</a:t>
            </a:r>
          </a:p>
        </p:txBody>
      </p:sp>
    </p:spTree>
    <p:extLst>
      <p:ext uri="{BB962C8B-B14F-4D97-AF65-F5344CB8AC3E}">
        <p14:creationId xmlns:p14="http://schemas.microsoft.com/office/powerpoint/2010/main" val="20717173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WAY FORWARD</a:t>
            </a:r>
            <a:endParaRPr lang="en-SG" dirty="0"/>
          </a:p>
        </p:txBody>
      </p:sp>
      <p:sp>
        <p:nvSpPr>
          <p:cNvPr id="3" name="Content Placeholder 2"/>
          <p:cNvSpPr>
            <a:spLocks noGrp="1"/>
          </p:cNvSpPr>
          <p:nvPr>
            <p:ph idx="1"/>
          </p:nvPr>
        </p:nvSpPr>
        <p:spPr>
          <a:xfrm>
            <a:off x="467544" y="1628800"/>
            <a:ext cx="8229600" cy="4709160"/>
          </a:xfrm>
        </p:spPr>
        <p:txBody>
          <a:bodyPr>
            <a:normAutofit/>
          </a:bodyPr>
          <a:lstStyle/>
          <a:p>
            <a:pPr marL="651510" indent="-514350">
              <a:buFont typeface="+mj-lt"/>
              <a:buAutoNum type="arabicPeriod"/>
            </a:pPr>
            <a:r>
              <a:rPr lang="en-SG" dirty="0" smtClean="0"/>
              <a:t>Capability Building</a:t>
            </a:r>
          </a:p>
          <a:p>
            <a:pPr marL="651510" indent="-514350">
              <a:buFont typeface="+mj-lt"/>
              <a:buAutoNum type="arabicPeriod"/>
            </a:pPr>
            <a:r>
              <a:rPr lang="en-SG" dirty="0" smtClean="0"/>
              <a:t>Capacity Building</a:t>
            </a:r>
          </a:p>
          <a:p>
            <a:pPr marL="651510" indent="-514350">
              <a:buFont typeface="+mj-lt"/>
              <a:buAutoNum type="arabicPeriod"/>
            </a:pPr>
            <a:r>
              <a:rPr lang="en-US" dirty="0" smtClean="0"/>
              <a:t>Legislation </a:t>
            </a:r>
            <a:r>
              <a:rPr lang="en-US" dirty="0" err="1" smtClean="0"/>
              <a:t>vs</a:t>
            </a:r>
            <a:r>
              <a:rPr lang="en-US" dirty="0" smtClean="0"/>
              <a:t> Employment Promotion – the Alternate Workforce</a:t>
            </a:r>
          </a:p>
          <a:p>
            <a:pPr marL="651510" indent="-514350">
              <a:buFont typeface="+mj-lt"/>
              <a:buAutoNum type="arabicPeriod"/>
            </a:pPr>
            <a:r>
              <a:rPr lang="en-SG" dirty="0" smtClean="0"/>
              <a:t>3P </a:t>
            </a:r>
            <a:r>
              <a:rPr lang="en-SG" dirty="0"/>
              <a:t>(People-Private-Public Sector) approach</a:t>
            </a:r>
            <a:endParaRPr lang="en-SG" dirty="0" smtClean="0"/>
          </a:p>
        </p:txBody>
      </p:sp>
    </p:spTree>
    <p:extLst>
      <p:ext uri="{BB962C8B-B14F-4D97-AF65-F5344CB8AC3E}">
        <p14:creationId xmlns:p14="http://schemas.microsoft.com/office/powerpoint/2010/main" val="29969022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THANK YOU</a:t>
            </a:r>
            <a:endParaRPr lang="en-SG" dirty="0"/>
          </a:p>
        </p:txBody>
      </p:sp>
      <p:sp>
        <p:nvSpPr>
          <p:cNvPr id="6" name="Subtitle 5"/>
          <p:cNvSpPr>
            <a:spLocks noGrp="1"/>
          </p:cNvSpPr>
          <p:nvPr>
            <p:ph type="subTitle" idx="1"/>
          </p:nvPr>
        </p:nvSpPr>
        <p:spPr/>
        <p:txBody>
          <a:bodyPr/>
          <a:lstStyle/>
          <a:p>
            <a:endParaRPr lang="en-US" dirty="0" smtClean="0"/>
          </a:p>
          <a:p>
            <a:pPr algn="l"/>
            <a:r>
              <a:rPr lang="en-US" dirty="0" smtClean="0"/>
              <a:t>Email: </a:t>
            </a:r>
            <a:r>
              <a:rPr lang="en-US" dirty="0" smtClean="0">
                <a:hlinkClick r:id="rId2"/>
              </a:rPr>
              <a:t>puaytiaklim@yahoo.com.sg</a:t>
            </a:r>
            <a:endParaRPr lang="en-US" dirty="0" smtClean="0"/>
          </a:p>
          <a:p>
            <a:pPr algn="l"/>
            <a:r>
              <a:rPr lang="en-US" dirty="0" smtClean="0"/>
              <a:t>Mobile: (65)9662-3328</a:t>
            </a:r>
          </a:p>
          <a:p>
            <a:endParaRPr lang="en-SG" dirty="0"/>
          </a:p>
        </p:txBody>
      </p:sp>
    </p:spTree>
    <p:extLst>
      <p:ext uri="{BB962C8B-B14F-4D97-AF65-F5344CB8AC3E}">
        <p14:creationId xmlns:p14="http://schemas.microsoft.com/office/powerpoint/2010/main" val="35337098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a:t>
            </a:r>
            <a:endParaRPr lang="en-SG" dirty="0"/>
          </a:p>
        </p:txBody>
      </p:sp>
      <p:sp>
        <p:nvSpPr>
          <p:cNvPr id="3" name="Content Placeholder 2"/>
          <p:cNvSpPr>
            <a:spLocks noGrp="1"/>
          </p:cNvSpPr>
          <p:nvPr>
            <p:ph idx="1"/>
          </p:nvPr>
        </p:nvSpPr>
        <p:spPr/>
        <p:txBody>
          <a:bodyPr/>
          <a:lstStyle/>
          <a:p>
            <a:pPr marL="651510" indent="-514350">
              <a:buFont typeface="+mj-lt"/>
              <a:buAutoNum type="arabicPeriod"/>
            </a:pPr>
            <a:r>
              <a:rPr lang="en-US" dirty="0" smtClean="0"/>
              <a:t>THE ENABLING MASTERPLAN</a:t>
            </a:r>
          </a:p>
          <a:p>
            <a:pPr marL="651510" indent="-514350">
              <a:buFont typeface="+mj-lt"/>
              <a:buAutoNum type="arabicPeriod"/>
            </a:pPr>
            <a:r>
              <a:rPr lang="en-US" dirty="0" smtClean="0"/>
              <a:t>EMPLOYMENT OF PWDs</a:t>
            </a:r>
          </a:p>
          <a:p>
            <a:pPr marL="651510" indent="-514350">
              <a:buFont typeface="+mj-lt"/>
              <a:buAutoNum type="arabicPeriod"/>
            </a:pPr>
            <a:r>
              <a:rPr lang="en-US" dirty="0" smtClean="0"/>
              <a:t>MEASURES TO PROMOTE EMPLOYMENT OF PWDs</a:t>
            </a:r>
          </a:p>
          <a:p>
            <a:pPr marL="651510" indent="-514350">
              <a:buFont typeface="+mj-lt"/>
              <a:buAutoNum type="arabicPeriod"/>
            </a:pPr>
            <a:r>
              <a:rPr lang="en-US" dirty="0" smtClean="0"/>
              <a:t>THE WAY FORWARD</a:t>
            </a:r>
            <a:endParaRPr lang="en-SG" dirty="0"/>
          </a:p>
        </p:txBody>
      </p:sp>
    </p:spTree>
    <p:extLst>
      <p:ext uri="{BB962C8B-B14F-4D97-AF65-F5344CB8AC3E}">
        <p14:creationId xmlns:p14="http://schemas.microsoft.com/office/powerpoint/2010/main" val="28890952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ENABLING MASTERPLAN</a:t>
            </a:r>
            <a:endParaRPr lang="en-SG" dirty="0"/>
          </a:p>
        </p:txBody>
      </p:sp>
      <p:sp>
        <p:nvSpPr>
          <p:cNvPr id="3" name="Content Placeholder 2"/>
          <p:cNvSpPr>
            <a:spLocks noGrp="1"/>
          </p:cNvSpPr>
          <p:nvPr>
            <p:ph idx="1"/>
          </p:nvPr>
        </p:nvSpPr>
        <p:spPr/>
        <p:txBody>
          <a:bodyPr>
            <a:normAutofit/>
          </a:bodyPr>
          <a:lstStyle/>
          <a:p>
            <a:pPr marL="651510" indent="-514350">
              <a:buFont typeface="+mj-lt"/>
              <a:buAutoNum type="arabicPeriod"/>
            </a:pPr>
            <a:r>
              <a:rPr lang="en-SG" dirty="0" smtClean="0"/>
              <a:t>In </a:t>
            </a:r>
            <a:r>
              <a:rPr lang="en-SG" dirty="0"/>
              <a:t>2006, the Singapore </a:t>
            </a:r>
            <a:r>
              <a:rPr lang="en-SG" dirty="0" smtClean="0"/>
              <a:t>Government embarked </a:t>
            </a:r>
            <a:r>
              <a:rPr lang="en-SG" dirty="0"/>
              <a:t>on the inaugural Enabling </a:t>
            </a:r>
            <a:r>
              <a:rPr lang="en-SG" dirty="0" err="1"/>
              <a:t>Masterplan</a:t>
            </a:r>
            <a:r>
              <a:rPr lang="en-SG" dirty="0"/>
              <a:t> 2007-2011 to chart the development of programmes and services in the disability sector for a period of five years. </a:t>
            </a:r>
            <a:endParaRPr lang="en-SG" dirty="0" smtClean="0"/>
          </a:p>
          <a:p>
            <a:pPr marL="651510" indent="-514350">
              <a:buFont typeface="+mj-lt"/>
              <a:buAutoNum type="arabicPeriod"/>
            </a:pPr>
            <a:r>
              <a:rPr lang="en-SG" dirty="0" smtClean="0"/>
              <a:t>In </a:t>
            </a:r>
            <a:r>
              <a:rPr lang="en-SG" dirty="0"/>
              <a:t>March 2011, </a:t>
            </a:r>
            <a:r>
              <a:rPr lang="en-SG" dirty="0" smtClean="0"/>
              <a:t>a </a:t>
            </a:r>
            <a:r>
              <a:rPr lang="en-SG" dirty="0"/>
              <a:t>new 5-year Enabling </a:t>
            </a:r>
            <a:r>
              <a:rPr lang="en-SG" dirty="0" err="1" smtClean="0"/>
              <a:t>Masterplan</a:t>
            </a:r>
            <a:r>
              <a:rPr lang="en-SG" dirty="0" smtClean="0"/>
              <a:t> 2012 -2016 was launched. </a:t>
            </a:r>
          </a:p>
          <a:p>
            <a:pPr marL="1065276" lvl="2" indent="-342900">
              <a:buFont typeface="Arial" pitchFamily="34" charset="0"/>
              <a:buChar char="•"/>
            </a:pPr>
            <a:endParaRPr lang="en-SG" dirty="0"/>
          </a:p>
        </p:txBody>
      </p:sp>
    </p:spTree>
    <p:extLst>
      <p:ext uri="{BB962C8B-B14F-4D97-AF65-F5344CB8AC3E}">
        <p14:creationId xmlns:p14="http://schemas.microsoft.com/office/powerpoint/2010/main" val="36997659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ENABLING MASTERPLAN</a:t>
            </a:r>
            <a:endParaRPr lang="en-SG" dirty="0"/>
          </a:p>
        </p:txBody>
      </p:sp>
      <p:sp>
        <p:nvSpPr>
          <p:cNvPr id="3" name="Content Placeholder 2"/>
          <p:cNvSpPr>
            <a:spLocks noGrp="1"/>
          </p:cNvSpPr>
          <p:nvPr>
            <p:ph idx="1"/>
          </p:nvPr>
        </p:nvSpPr>
        <p:spPr/>
        <p:txBody>
          <a:bodyPr>
            <a:normAutofit/>
          </a:bodyPr>
          <a:lstStyle/>
          <a:p>
            <a:pPr marL="651510" indent="-514350">
              <a:buFont typeface="+mj-lt"/>
              <a:buAutoNum type="arabicPeriod" startAt="3"/>
            </a:pPr>
            <a:r>
              <a:rPr lang="en-SG" dirty="0" smtClean="0"/>
              <a:t>A </a:t>
            </a:r>
            <a:r>
              <a:rPr lang="en-SG" dirty="0"/>
              <a:t>Steering Committee was formed which reflected the 3P (People-Private-Public Sector) approach, with representatives from voluntary welfare organisations (VWOs) as well as the private and public sectors</a:t>
            </a:r>
            <a:r>
              <a:rPr lang="en-SG" dirty="0" smtClean="0"/>
              <a:t>.</a:t>
            </a:r>
          </a:p>
          <a:p>
            <a:pPr marL="651510" indent="-514350">
              <a:buFont typeface="+mj-lt"/>
              <a:buAutoNum type="arabicPeriod" startAt="3"/>
            </a:pPr>
            <a:r>
              <a:rPr lang="en-SG" dirty="0" smtClean="0"/>
              <a:t>3 key </a:t>
            </a:r>
            <a:r>
              <a:rPr lang="en-SG" dirty="0"/>
              <a:t>areas: </a:t>
            </a:r>
          </a:p>
          <a:p>
            <a:pPr marL="1065276" lvl="2" indent="-342900">
              <a:buFont typeface="Arial" pitchFamily="34" charset="0"/>
              <a:buChar char="•"/>
            </a:pPr>
            <a:r>
              <a:rPr lang="en-SG" dirty="0" smtClean="0"/>
              <a:t>Early </a:t>
            </a:r>
            <a:r>
              <a:rPr lang="en-SG" dirty="0"/>
              <a:t>intervention; </a:t>
            </a:r>
          </a:p>
          <a:p>
            <a:pPr marL="1065276" lvl="2" indent="-342900">
              <a:buFont typeface="Arial" pitchFamily="34" charset="0"/>
              <a:buChar char="•"/>
            </a:pPr>
            <a:r>
              <a:rPr lang="en-SG" dirty="0" smtClean="0"/>
              <a:t>Education</a:t>
            </a:r>
            <a:r>
              <a:rPr lang="en-SG" dirty="0"/>
              <a:t>, employment and healthy lifestyle; and </a:t>
            </a:r>
          </a:p>
          <a:p>
            <a:pPr marL="1065276" lvl="2" indent="-342900">
              <a:buFont typeface="Arial" pitchFamily="34" charset="0"/>
              <a:buChar char="•"/>
            </a:pPr>
            <a:r>
              <a:rPr lang="en-SG" dirty="0" smtClean="0"/>
              <a:t>Adult </a:t>
            </a:r>
            <a:r>
              <a:rPr lang="en-SG" dirty="0"/>
              <a:t>care and caregiver support. </a:t>
            </a:r>
          </a:p>
          <a:p>
            <a:pPr marL="1065276" lvl="2" indent="-342900">
              <a:buFont typeface="Arial" pitchFamily="34" charset="0"/>
              <a:buChar char="•"/>
            </a:pPr>
            <a:endParaRPr lang="en-SG" dirty="0"/>
          </a:p>
        </p:txBody>
      </p:sp>
    </p:spTree>
    <p:extLst>
      <p:ext uri="{BB962C8B-B14F-4D97-AF65-F5344CB8AC3E}">
        <p14:creationId xmlns:p14="http://schemas.microsoft.com/office/powerpoint/2010/main" val="15229876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SG" sz="4400" dirty="0" smtClean="0"/>
              <a:t>GOAL</a:t>
            </a:r>
            <a:endParaRPr lang="en-SG" sz="4400" dirty="0"/>
          </a:p>
        </p:txBody>
      </p:sp>
      <p:sp>
        <p:nvSpPr>
          <p:cNvPr id="3" name="Content Placeholder 2"/>
          <p:cNvSpPr>
            <a:spLocks noGrp="1"/>
          </p:cNvSpPr>
          <p:nvPr>
            <p:ph idx="1"/>
          </p:nvPr>
        </p:nvSpPr>
        <p:spPr/>
        <p:txBody>
          <a:bodyPr/>
          <a:lstStyle/>
          <a:p>
            <a:pPr marL="137160" indent="0">
              <a:buNone/>
            </a:pPr>
            <a:r>
              <a:rPr lang="en-SG" dirty="0"/>
              <a:t>Persons with disabilities are integral members of our inclusive society. They have full opportunities to receive effective education and support services, lead fulfilling and productive lives to the best of their ability and participate in a healthy and active lifestyle.</a:t>
            </a:r>
          </a:p>
        </p:txBody>
      </p:sp>
    </p:spTree>
    <p:extLst>
      <p:ext uri="{BB962C8B-B14F-4D97-AF65-F5344CB8AC3E}">
        <p14:creationId xmlns:p14="http://schemas.microsoft.com/office/powerpoint/2010/main" val="1370117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EMPLOYMENT OF PWDs</a:t>
            </a:r>
            <a:endParaRPr lang="en-SG" dirty="0"/>
          </a:p>
        </p:txBody>
      </p:sp>
      <p:sp>
        <p:nvSpPr>
          <p:cNvPr id="3" name="Content Placeholder 2"/>
          <p:cNvSpPr>
            <a:spLocks noGrp="1"/>
          </p:cNvSpPr>
          <p:nvPr>
            <p:ph idx="1"/>
          </p:nvPr>
        </p:nvSpPr>
        <p:spPr/>
        <p:txBody>
          <a:bodyPr>
            <a:normAutofit/>
          </a:bodyPr>
          <a:lstStyle/>
          <a:p>
            <a:pPr marL="651510" indent="-514350">
              <a:buFont typeface="+mj-lt"/>
              <a:buAutoNum type="arabicPeriod"/>
            </a:pPr>
            <a:r>
              <a:rPr lang="en-SG" dirty="0" smtClean="0"/>
              <a:t>Employment </a:t>
            </a:r>
            <a:r>
              <a:rPr lang="en-SG" dirty="0"/>
              <a:t>plays an important economic and social role for individuals within a </a:t>
            </a:r>
            <a:r>
              <a:rPr lang="en-SG" dirty="0" smtClean="0"/>
              <a:t>society.</a:t>
            </a:r>
          </a:p>
          <a:p>
            <a:pPr marL="651510" indent="-514350">
              <a:buFont typeface="+mj-lt"/>
              <a:buAutoNum type="arabicPeriod"/>
            </a:pPr>
            <a:r>
              <a:rPr lang="en-SG" dirty="0" smtClean="0"/>
              <a:t>Through </a:t>
            </a:r>
            <a:r>
              <a:rPr lang="en-SG" dirty="0"/>
              <a:t>employment, </a:t>
            </a:r>
            <a:r>
              <a:rPr lang="en-SG" dirty="0" smtClean="0"/>
              <a:t>PWDs </a:t>
            </a:r>
            <a:r>
              <a:rPr lang="en-SG" dirty="0"/>
              <a:t>can be empowered to gain self-reliance and achieve a sense of self-worth. </a:t>
            </a:r>
            <a:endParaRPr lang="en-SG" dirty="0" smtClean="0"/>
          </a:p>
          <a:p>
            <a:pPr marL="651510" indent="-514350">
              <a:buFont typeface="+mj-lt"/>
              <a:buAutoNum type="arabicPeriod"/>
            </a:pPr>
            <a:endParaRPr lang="en-SG" dirty="0"/>
          </a:p>
        </p:txBody>
      </p:sp>
    </p:spTree>
    <p:extLst>
      <p:ext uri="{BB962C8B-B14F-4D97-AF65-F5344CB8AC3E}">
        <p14:creationId xmlns:p14="http://schemas.microsoft.com/office/powerpoint/2010/main" val="25071989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EMPLOYMENT OF PWDs</a:t>
            </a:r>
            <a:endParaRPr lang="en-SG" dirty="0"/>
          </a:p>
        </p:txBody>
      </p:sp>
      <p:sp>
        <p:nvSpPr>
          <p:cNvPr id="3" name="Content Placeholder 2"/>
          <p:cNvSpPr>
            <a:spLocks noGrp="1"/>
          </p:cNvSpPr>
          <p:nvPr>
            <p:ph idx="1"/>
          </p:nvPr>
        </p:nvSpPr>
        <p:spPr/>
        <p:txBody>
          <a:bodyPr>
            <a:normAutofit/>
          </a:bodyPr>
          <a:lstStyle/>
          <a:p>
            <a:pPr marL="651510" indent="-514350">
              <a:buFont typeface="+mj-lt"/>
              <a:buAutoNum type="arabicPeriod" startAt="3"/>
            </a:pPr>
            <a:r>
              <a:rPr lang="en-SG" dirty="0" smtClean="0"/>
              <a:t>While </a:t>
            </a:r>
            <a:r>
              <a:rPr lang="en-SG" dirty="0"/>
              <a:t>some </a:t>
            </a:r>
            <a:r>
              <a:rPr lang="en-SG" dirty="0" smtClean="0"/>
              <a:t>PWDs are </a:t>
            </a:r>
            <a:r>
              <a:rPr lang="en-SG" dirty="0"/>
              <a:t>able to secure employment with little or no difficulty, others may require training and employment facilitation support services, so that they too can be meaningfully engaged and sustained in </a:t>
            </a:r>
            <a:r>
              <a:rPr lang="en-SG" dirty="0" smtClean="0"/>
              <a:t>employment.</a:t>
            </a:r>
          </a:p>
          <a:p>
            <a:pPr marL="651510" indent="-514350">
              <a:buFont typeface="+mj-lt"/>
              <a:buAutoNum type="arabicPeriod" startAt="3"/>
            </a:pPr>
            <a:r>
              <a:rPr lang="en-SG" dirty="0" smtClean="0"/>
              <a:t>It </a:t>
            </a:r>
            <a:r>
              <a:rPr lang="en-SG" dirty="0"/>
              <a:t>is therefore important that a continuum of employment and work options be made available to persons with disabilities</a:t>
            </a:r>
            <a:r>
              <a:rPr lang="en-SG" dirty="0" smtClean="0"/>
              <a:t>.</a:t>
            </a:r>
            <a:endParaRPr lang="en-SG" dirty="0"/>
          </a:p>
        </p:txBody>
      </p:sp>
    </p:spTree>
    <p:extLst>
      <p:ext uri="{BB962C8B-B14F-4D97-AF65-F5344CB8AC3E}">
        <p14:creationId xmlns:p14="http://schemas.microsoft.com/office/powerpoint/2010/main" val="32767999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MEASURES TO PROMOTE EMPLOYMENT OF PWDs</a:t>
            </a:r>
            <a:endParaRPr lang="en-SG" dirty="0"/>
          </a:p>
        </p:txBody>
      </p:sp>
      <p:sp>
        <p:nvSpPr>
          <p:cNvPr id="3" name="Content Placeholder 2"/>
          <p:cNvSpPr>
            <a:spLocks noGrp="1"/>
          </p:cNvSpPr>
          <p:nvPr>
            <p:ph idx="1"/>
          </p:nvPr>
        </p:nvSpPr>
        <p:spPr/>
        <p:txBody>
          <a:bodyPr>
            <a:normAutofit lnSpcReduction="10000"/>
          </a:bodyPr>
          <a:lstStyle/>
          <a:p>
            <a:pPr marL="651510" indent="-514350">
              <a:buFont typeface="+mj-lt"/>
              <a:buAutoNum type="arabicPeriod"/>
            </a:pPr>
            <a:r>
              <a:rPr lang="en-SG" dirty="0" smtClean="0"/>
              <a:t>Employment </a:t>
            </a:r>
            <a:r>
              <a:rPr lang="en-SG" dirty="0"/>
              <a:t>assistance for </a:t>
            </a:r>
            <a:r>
              <a:rPr lang="en-SG" dirty="0" smtClean="0"/>
              <a:t>PWDs in </a:t>
            </a:r>
            <a:r>
              <a:rPr lang="en-SG" dirty="0"/>
              <a:t>Singapore is co-ordinated by the </a:t>
            </a:r>
            <a:r>
              <a:rPr lang="en-SG" dirty="0" err="1"/>
              <a:t>Bizlink</a:t>
            </a:r>
            <a:r>
              <a:rPr lang="en-SG" dirty="0"/>
              <a:t> Centre </a:t>
            </a:r>
            <a:r>
              <a:rPr lang="en-SG" dirty="0" smtClean="0"/>
              <a:t>with </a:t>
            </a:r>
            <a:r>
              <a:rPr lang="en-SG" dirty="0"/>
              <a:t>the support of the Government and the National Council of Social Service</a:t>
            </a:r>
            <a:r>
              <a:rPr lang="en-SG" dirty="0" smtClean="0"/>
              <a:t>.</a:t>
            </a:r>
          </a:p>
          <a:p>
            <a:pPr marL="651510" indent="-514350">
              <a:buFont typeface="+mj-lt"/>
              <a:buAutoNum type="arabicPeriod"/>
            </a:pPr>
            <a:r>
              <a:rPr lang="en-SG" dirty="0" err="1" smtClean="0"/>
              <a:t>Bizlink</a:t>
            </a:r>
            <a:r>
              <a:rPr lang="en-SG" dirty="0" smtClean="0"/>
              <a:t> </a:t>
            </a:r>
            <a:r>
              <a:rPr lang="en-SG" dirty="0"/>
              <a:t>Centre runs a centralised vocational assessment and job placement service, which assesses a candidate’s suitability for employment and helps with job </a:t>
            </a:r>
            <a:r>
              <a:rPr lang="en-SG" dirty="0" smtClean="0"/>
              <a:t>placement.</a:t>
            </a:r>
          </a:p>
          <a:p>
            <a:pPr marL="651510" indent="-514350">
              <a:buFont typeface="+mj-lt"/>
              <a:buAutoNum type="arabicPeriod"/>
            </a:pPr>
            <a:r>
              <a:rPr lang="en-SG" dirty="0" smtClean="0"/>
              <a:t>Follow-up </a:t>
            </a:r>
            <a:r>
              <a:rPr lang="en-SG" dirty="0"/>
              <a:t>services and job support are also given to help people with disabilities remain employed.</a:t>
            </a:r>
          </a:p>
        </p:txBody>
      </p:sp>
    </p:spTree>
    <p:extLst>
      <p:ext uri="{BB962C8B-B14F-4D97-AF65-F5344CB8AC3E}">
        <p14:creationId xmlns:p14="http://schemas.microsoft.com/office/powerpoint/2010/main" val="29033053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MEASURES TO PROMOTE EMPLOYMENT OF PWDs</a:t>
            </a:r>
            <a:endParaRPr lang="en-SG" dirty="0"/>
          </a:p>
        </p:txBody>
      </p:sp>
      <p:sp>
        <p:nvSpPr>
          <p:cNvPr id="3" name="Content Placeholder 2"/>
          <p:cNvSpPr>
            <a:spLocks noGrp="1"/>
          </p:cNvSpPr>
          <p:nvPr>
            <p:ph idx="1"/>
          </p:nvPr>
        </p:nvSpPr>
        <p:spPr>
          <a:xfrm>
            <a:off x="467544" y="1628800"/>
            <a:ext cx="8229600" cy="4709160"/>
          </a:xfrm>
        </p:spPr>
        <p:txBody>
          <a:bodyPr>
            <a:normAutofit fontScale="77500" lnSpcReduction="20000"/>
          </a:bodyPr>
          <a:lstStyle/>
          <a:p>
            <a:pPr marL="651510" indent="-514350">
              <a:buFont typeface="+mj-lt"/>
              <a:buAutoNum type="arabicPeriod" startAt="4"/>
            </a:pPr>
            <a:r>
              <a:rPr lang="en-SG" dirty="0" smtClean="0"/>
              <a:t>There </a:t>
            </a:r>
            <a:r>
              <a:rPr lang="en-SG" dirty="0"/>
              <a:t>are also two job placement and job support programmes for people with physical/sensory, intellectual and autism spectrum disabilities. </a:t>
            </a:r>
            <a:r>
              <a:rPr lang="en-SG" dirty="0" smtClean="0"/>
              <a:t>MINDS provides </a:t>
            </a:r>
            <a:r>
              <a:rPr lang="en-SG" dirty="0"/>
              <a:t>job placement and job support for people with intellectual disabilities and </a:t>
            </a:r>
            <a:r>
              <a:rPr lang="en-SG" dirty="0" smtClean="0"/>
              <a:t>SPD provides </a:t>
            </a:r>
            <a:r>
              <a:rPr lang="en-SG" dirty="0"/>
              <a:t>job placement and job support </a:t>
            </a:r>
            <a:r>
              <a:rPr lang="en-SG" dirty="0" smtClean="0"/>
              <a:t>for </a:t>
            </a:r>
            <a:r>
              <a:rPr lang="en-SG" dirty="0"/>
              <a:t>people with physical/sensory disabilities</a:t>
            </a:r>
            <a:r>
              <a:rPr lang="en-SG" dirty="0" smtClean="0"/>
              <a:t>.</a:t>
            </a:r>
          </a:p>
          <a:p>
            <a:pPr marL="651510" indent="-514350">
              <a:buFont typeface="+mj-lt"/>
              <a:buAutoNum type="arabicPeriod" startAt="4"/>
            </a:pPr>
            <a:r>
              <a:rPr lang="en-SG" dirty="0" smtClean="0"/>
              <a:t>The </a:t>
            </a:r>
            <a:r>
              <a:rPr lang="en-SG" dirty="0" err="1"/>
              <a:t>Infocomm</a:t>
            </a:r>
            <a:r>
              <a:rPr lang="en-SG" dirty="0"/>
              <a:t> </a:t>
            </a:r>
            <a:r>
              <a:rPr lang="en-SG" dirty="0" err="1"/>
              <a:t>Accessibilty</a:t>
            </a:r>
            <a:r>
              <a:rPr lang="en-SG" dirty="0"/>
              <a:t> Centre (IA Centre) provides IT courses and training, apprenticeships, grants and scholarships for IT-related diploma and degree courses, as well as loans for Assistive Technology devices and software</a:t>
            </a:r>
            <a:r>
              <a:rPr lang="en-SG" dirty="0" smtClean="0"/>
              <a:t>.</a:t>
            </a:r>
          </a:p>
          <a:p>
            <a:pPr marL="651510" indent="-514350">
              <a:buFont typeface="+mj-lt"/>
              <a:buAutoNum type="arabicPeriod" startAt="4"/>
            </a:pPr>
            <a:r>
              <a:rPr lang="en-SG" dirty="0" smtClean="0"/>
              <a:t>It </a:t>
            </a:r>
            <a:r>
              <a:rPr lang="en-SG" dirty="0"/>
              <a:t>works with the IT Apprenticeship Programme (ITAP), a Government funded initiative run by </a:t>
            </a:r>
            <a:r>
              <a:rPr lang="en-SG" dirty="0" smtClean="0"/>
              <a:t>SPD to </a:t>
            </a:r>
            <a:r>
              <a:rPr lang="en-SG" dirty="0"/>
              <a:t>train people with disability and prepare them for employment. </a:t>
            </a:r>
          </a:p>
        </p:txBody>
      </p:sp>
    </p:spTree>
    <p:extLst>
      <p:ext uri="{BB962C8B-B14F-4D97-AF65-F5344CB8AC3E}">
        <p14:creationId xmlns:p14="http://schemas.microsoft.com/office/powerpoint/2010/main" val="167287518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63</TotalTime>
  <Words>584</Words>
  <Application>Microsoft Office PowerPoint</Application>
  <PresentationFormat>On-screen Show (4:3)</PresentationFormat>
  <Paragraphs>47</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Apex</vt:lpstr>
      <vt:lpstr>EXPERIENCE OF EMPLOYABILITY AND DECENT WORK OF PWDs – THE SINGAPORE PERSPECTIVE </vt:lpstr>
      <vt:lpstr>CONTENT</vt:lpstr>
      <vt:lpstr>THE ENABLING MASTERPLAN</vt:lpstr>
      <vt:lpstr>THE ENABLING MASTERPLAN</vt:lpstr>
      <vt:lpstr>GOAL</vt:lpstr>
      <vt:lpstr>EMPLOYMENT OF PWDs</vt:lpstr>
      <vt:lpstr>EMPLOYMENT OF PWDs</vt:lpstr>
      <vt:lpstr>MEASURES TO PROMOTE EMPLOYMENT OF PWDs</vt:lpstr>
      <vt:lpstr>MEASURES TO PROMOTE EMPLOYMENT OF PWDs</vt:lpstr>
      <vt:lpstr>MEASURES TO PROMOTE EMPLOYMENT OF PWDs</vt:lpstr>
      <vt:lpstr>THE WAY FORWARD</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EXPERIENCE OF EMPLOYABILITY AND DECENT WORK OF PWDs – THE SINGAPORE PERSPECTIVE</dc:title>
  <dc:creator>PTLim</dc:creator>
  <cp:lastModifiedBy>PTLim</cp:lastModifiedBy>
  <cp:revision>7</cp:revision>
  <dcterms:created xsi:type="dcterms:W3CDTF">2012-03-28T21:41:48Z</dcterms:created>
  <dcterms:modified xsi:type="dcterms:W3CDTF">2012-03-28T22:45:24Z</dcterms:modified>
</cp:coreProperties>
</file>