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3" r:id="rId8"/>
    <p:sldId id="265" r:id="rId9"/>
    <p:sldId id="266" r:id="rId10"/>
    <p:sldId id="268" r:id="rId11"/>
    <p:sldId id="26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594" y="35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FA950B2F-518D-4604-9BC7-F969D5810004}" type="datetimeFigureOut">
              <a:rPr lang="en-US" smtClean="0"/>
              <a:pPr/>
              <a:t>3/21/2012</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C68DD03A-B52F-476D-9BAF-5F33CED0A3F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A950B2F-518D-4604-9BC7-F969D5810004}" type="datetimeFigureOut">
              <a:rPr lang="en-US" smtClean="0"/>
              <a:pPr/>
              <a:t>3/21/2012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8DD03A-B52F-476D-9BAF-5F33CED0A3F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A950B2F-518D-4604-9BC7-F969D5810004}" type="datetimeFigureOut">
              <a:rPr lang="en-US" smtClean="0"/>
              <a:pPr/>
              <a:t>3/21/2012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8DD03A-B52F-476D-9BAF-5F33CED0A3F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FA950B2F-518D-4604-9BC7-F969D5810004}" type="datetimeFigureOut">
              <a:rPr lang="en-US" smtClean="0"/>
              <a:pPr/>
              <a:t>3/21/2012</a:t>
            </a:fld>
            <a:endParaRPr lang="en-US"/>
          </a:p>
        </p:txBody>
      </p:sp>
      <p:sp>
        <p:nvSpPr>
          <p:cNvPr id="9" name="Slide Number Placeholder 8"/>
          <p:cNvSpPr>
            <a:spLocks noGrp="1"/>
          </p:cNvSpPr>
          <p:nvPr>
            <p:ph type="sldNum" sz="quarter" idx="15"/>
          </p:nvPr>
        </p:nvSpPr>
        <p:spPr/>
        <p:txBody>
          <a:bodyPr rtlCol="0"/>
          <a:lstStyle/>
          <a:p>
            <a:fld id="{C68DD03A-B52F-476D-9BAF-5F33CED0A3FB}"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FA950B2F-518D-4604-9BC7-F969D5810004}" type="datetimeFigureOut">
              <a:rPr lang="en-US" smtClean="0"/>
              <a:pPr/>
              <a:t>3/21/2012</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C68DD03A-B52F-476D-9BAF-5F33CED0A3F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A950B2F-518D-4604-9BC7-F969D5810004}" type="datetimeFigureOut">
              <a:rPr lang="en-US" smtClean="0"/>
              <a:pPr/>
              <a:t>3/21/2012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8DD03A-B52F-476D-9BAF-5F33CED0A3FB}"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FA950B2F-518D-4604-9BC7-F969D5810004}" type="datetimeFigureOut">
              <a:rPr lang="en-US" smtClean="0"/>
              <a:pPr/>
              <a:t>3/21/2012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8DD03A-B52F-476D-9BAF-5F33CED0A3FB}"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FA950B2F-518D-4604-9BC7-F969D5810004}" type="datetimeFigureOut">
              <a:rPr lang="en-US" smtClean="0"/>
              <a:pPr/>
              <a:t>3/21/2012</a:t>
            </a:fld>
            <a:endParaRPr lang="en-US"/>
          </a:p>
        </p:txBody>
      </p:sp>
      <p:sp>
        <p:nvSpPr>
          <p:cNvPr id="7" name="Slide Number Placeholder 6"/>
          <p:cNvSpPr>
            <a:spLocks noGrp="1"/>
          </p:cNvSpPr>
          <p:nvPr>
            <p:ph type="sldNum" sz="quarter" idx="11"/>
          </p:nvPr>
        </p:nvSpPr>
        <p:spPr/>
        <p:txBody>
          <a:bodyPr rtlCol="0"/>
          <a:lstStyle/>
          <a:p>
            <a:fld id="{C68DD03A-B52F-476D-9BAF-5F33CED0A3FB}"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950B2F-518D-4604-9BC7-F969D5810004}" type="datetimeFigureOut">
              <a:rPr lang="en-US" smtClean="0"/>
              <a:pPr/>
              <a:t>3/21/2012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8DD03A-B52F-476D-9BAF-5F33CED0A3F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FA950B2F-518D-4604-9BC7-F969D5810004}" type="datetimeFigureOut">
              <a:rPr lang="en-US" smtClean="0"/>
              <a:pPr/>
              <a:t>3/21/2012</a:t>
            </a:fld>
            <a:endParaRPr lang="en-US"/>
          </a:p>
        </p:txBody>
      </p:sp>
      <p:sp>
        <p:nvSpPr>
          <p:cNvPr id="22" name="Slide Number Placeholder 21"/>
          <p:cNvSpPr>
            <a:spLocks noGrp="1"/>
          </p:cNvSpPr>
          <p:nvPr>
            <p:ph type="sldNum" sz="quarter" idx="15"/>
          </p:nvPr>
        </p:nvSpPr>
        <p:spPr/>
        <p:txBody>
          <a:bodyPr rtlCol="0"/>
          <a:lstStyle/>
          <a:p>
            <a:fld id="{C68DD03A-B52F-476D-9BAF-5F33CED0A3FB}"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FA950B2F-518D-4604-9BC7-F969D5810004}" type="datetimeFigureOut">
              <a:rPr lang="en-US" smtClean="0"/>
              <a:pPr/>
              <a:t>3/21/2012</a:t>
            </a:fld>
            <a:endParaRPr lang="en-US"/>
          </a:p>
        </p:txBody>
      </p:sp>
      <p:sp>
        <p:nvSpPr>
          <p:cNvPr id="18" name="Slide Number Placeholder 17"/>
          <p:cNvSpPr>
            <a:spLocks noGrp="1"/>
          </p:cNvSpPr>
          <p:nvPr>
            <p:ph type="sldNum" sz="quarter" idx="11"/>
          </p:nvPr>
        </p:nvSpPr>
        <p:spPr/>
        <p:txBody>
          <a:bodyPr rtlCol="0"/>
          <a:lstStyle/>
          <a:p>
            <a:fld id="{C68DD03A-B52F-476D-9BAF-5F33CED0A3FB}"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A950B2F-518D-4604-9BC7-F969D5810004}" type="datetimeFigureOut">
              <a:rPr lang="en-US" smtClean="0"/>
              <a:pPr/>
              <a:t>3/21/2012</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C68DD03A-B52F-476D-9BAF-5F33CED0A3F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1"/>
            <a:ext cx="7772400" cy="4419599"/>
          </a:xfrm>
        </p:spPr>
        <p:txBody>
          <a:bodyPr>
            <a:normAutofit/>
          </a:bodyPr>
          <a:lstStyle/>
          <a:p>
            <a:pPr algn="ctr"/>
            <a:r>
              <a:rPr lang="en-US" sz="5400" b="1" dirty="0" smtClean="0">
                <a:solidFill>
                  <a:srgbClr val="FF0000"/>
                </a:solidFill>
                <a:latin typeface="Footlight MT Light" pitchFamily="18" charset="0"/>
              </a:rPr>
              <a:t>WOMEN</a:t>
            </a:r>
            <a:r>
              <a:rPr lang="en-US" sz="5400" dirty="0" smtClean="0">
                <a:solidFill>
                  <a:srgbClr val="FF0000"/>
                </a:solidFill>
                <a:latin typeface="Footlight MT Light" pitchFamily="18" charset="0"/>
              </a:rPr>
              <a:t> </a:t>
            </a:r>
            <a:r>
              <a:rPr lang="en-US" sz="5400" b="1" dirty="0" smtClean="0">
                <a:solidFill>
                  <a:srgbClr val="FF0000"/>
                </a:solidFill>
                <a:latin typeface="Footlight MT Light" pitchFamily="18" charset="0"/>
              </a:rPr>
              <a:t> WITH </a:t>
            </a:r>
            <a:br>
              <a:rPr lang="en-US" sz="5400" b="1" dirty="0" smtClean="0">
                <a:solidFill>
                  <a:srgbClr val="FF0000"/>
                </a:solidFill>
                <a:latin typeface="Footlight MT Light" pitchFamily="18" charset="0"/>
              </a:rPr>
            </a:br>
            <a:r>
              <a:rPr lang="en-US" sz="5400" b="1" dirty="0" smtClean="0">
                <a:solidFill>
                  <a:srgbClr val="FF0000"/>
                </a:solidFill>
                <a:latin typeface="Footlight MT Light" pitchFamily="18" charset="0"/>
              </a:rPr>
              <a:t>DISABILITY </a:t>
            </a:r>
            <a:br>
              <a:rPr lang="en-US" sz="5400" b="1" dirty="0" smtClean="0">
                <a:solidFill>
                  <a:srgbClr val="FF0000"/>
                </a:solidFill>
                <a:latin typeface="Footlight MT Light" pitchFamily="18" charset="0"/>
              </a:rPr>
            </a:br>
            <a:r>
              <a:rPr lang="en-US" sz="5400" b="1" dirty="0" smtClean="0">
                <a:solidFill>
                  <a:srgbClr val="FF0000"/>
                </a:solidFill>
                <a:latin typeface="Footlight MT Light" pitchFamily="18" charset="0"/>
              </a:rPr>
              <a:t>IN THE PHILIPPINES: </a:t>
            </a:r>
            <a:r>
              <a:rPr lang="en-US" sz="5400" dirty="0" smtClean="0">
                <a:solidFill>
                  <a:srgbClr val="FF0000"/>
                </a:solidFill>
                <a:latin typeface="Footlight MT Light" pitchFamily="18" charset="0"/>
              </a:rPr>
              <a:t>SITUATIONER</a:t>
            </a:r>
            <a:endParaRPr lang="en-US" sz="5400" b="1" dirty="0">
              <a:solidFill>
                <a:srgbClr val="FF0000"/>
              </a:solidFill>
              <a:latin typeface="Footlight MT Light"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029200"/>
            <a:ext cx="7467600" cy="838200"/>
          </a:xfrm>
        </p:spPr>
        <p:txBody>
          <a:bodyPr>
            <a:normAutofit/>
          </a:bodyPr>
          <a:lstStyle/>
          <a:p>
            <a:pPr algn="ctr"/>
            <a:r>
              <a:rPr lang="en-US" sz="2200" dirty="0" smtClean="0">
                <a:solidFill>
                  <a:srgbClr val="FF0000"/>
                </a:solidFill>
              </a:rPr>
              <a:t>WWD’s leads the monitoring of the RA 9442 (20% discount of medicines to the drugstores)</a:t>
            </a:r>
            <a:endParaRPr lang="en-US" sz="2200" dirty="0">
              <a:solidFill>
                <a:srgbClr val="FF0000"/>
              </a:solidFill>
            </a:endParaRPr>
          </a:p>
        </p:txBody>
      </p:sp>
      <p:pic>
        <p:nvPicPr>
          <p:cNvPr id="4097" name="Picture 1" descr="C:\Users\katrina\Desktop\back up\BACKUP\KAMPI\Desktop\New Folder (4)\New Folder (5)\DSCN0780.JPG"/>
          <p:cNvPicPr>
            <a:picLocks noGrp="1" noChangeAspect="1" noChangeArrowheads="1"/>
          </p:cNvPicPr>
          <p:nvPr>
            <p:ph sz="quarter" idx="1"/>
          </p:nvPr>
        </p:nvPicPr>
        <p:blipFill>
          <a:blip r:embed="rId2" cstate="print"/>
          <a:srcRect/>
          <a:stretch>
            <a:fillRect/>
          </a:stretch>
        </p:blipFill>
        <p:spPr bwMode="auto">
          <a:xfrm>
            <a:off x="914400" y="762000"/>
            <a:ext cx="3962400" cy="3962400"/>
          </a:xfrm>
          <a:prstGeom prst="rect">
            <a:avLst/>
          </a:prstGeom>
          <a:noFill/>
        </p:spPr>
      </p:pic>
      <p:pic>
        <p:nvPicPr>
          <p:cNvPr id="5" name="Picture 1" descr="C:\Users\katrina\Desktop\back up\BACKUP\KAMPI\Desktop\New Folder (4)\New Folder (5)\DSCN0778.JPG"/>
          <p:cNvPicPr>
            <a:picLocks noChangeAspect="1" noChangeArrowheads="1"/>
          </p:cNvPicPr>
          <p:nvPr/>
        </p:nvPicPr>
        <p:blipFill>
          <a:blip r:embed="rId3" cstate="print"/>
          <a:srcRect/>
          <a:stretch>
            <a:fillRect/>
          </a:stretch>
        </p:blipFill>
        <p:spPr bwMode="auto">
          <a:xfrm>
            <a:off x="4572000" y="304800"/>
            <a:ext cx="3886200" cy="41910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
          </p:nvPr>
        </p:nvSpPr>
        <p:spPr>
          <a:xfrm>
            <a:off x="457200" y="533400"/>
            <a:ext cx="7696200" cy="5940552"/>
          </a:xfrm>
        </p:spPr>
        <p:txBody>
          <a:bodyPr/>
          <a:lstStyle/>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endParaRPr lang="en-US" dirty="0" smtClean="0">
              <a:solidFill>
                <a:srgbClr val="FF0000"/>
              </a:solidFill>
            </a:endParaRPr>
          </a:p>
          <a:p>
            <a:pPr algn="ctr">
              <a:buNone/>
            </a:pPr>
            <a:r>
              <a:rPr lang="en-US" dirty="0" smtClean="0">
                <a:solidFill>
                  <a:srgbClr val="FF0000"/>
                </a:solidFill>
                <a:latin typeface="Footlight MT Light" pitchFamily="18" charset="0"/>
              </a:rPr>
              <a:t>Prepared By</a:t>
            </a:r>
            <a:r>
              <a:rPr lang="en-US" b="1" dirty="0" smtClean="0">
                <a:solidFill>
                  <a:srgbClr val="FF0000"/>
                </a:solidFill>
                <a:latin typeface="Footlight MT Light" pitchFamily="18" charset="0"/>
              </a:rPr>
              <a:t>:   JOSEPHINE   S.  DE  VERA</a:t>
            </a:r>
          </a:p>
          <a:p>
            <a:pPr algn="ctr">
              <a:buNone/>
            </a:pPr>
            <a:r>
              <a:rPr lang="en-US" sz="2000" b="1" dirty="0" smtClean="0">
                <a:solidFill>
                  <a:srgbClr val="FF0000"/>
                </a:solidFill>
                <a:latin typeface="Footlight MT Light" pitchFamily="18" charset="0"/>
              </a:rPr>
              <a:t>PRESIDENT  </a:t>
            </a:r>
          </a:p>
          <a:p>
            <a:pPr algn="ctr">
              <a:buNone/>
            </a:pPr>
            <a:r>
              <a:rPr lang="en-US" sz="2000" b="1" dirty="0" smtClean="0">
                <a:solidFill>
                  <a:srgbClr val="FF0000"/>
                </a:solidFill>
                <a:latin typeface="Footlight MT Light" pitchFamily="18" charset="0"/>
              </a:rPr>
              <a:t>KAMPI</a:t>
            </a:r>
          </a:p>
          <a:p>
            <a:pPr lvl="8" algn="ctr"/>
            <a:endParaRPr lang="en-US" dirty="0">
              <a:solidFill>
                <a:srgbClr val="FF0000"/>
              </a:solidFill>
              <a:latin typeface="Footlight MT Light" pitchFamily="18" charset="0"/>
            </a:endParaRPr>
          </a:p>
        </p:txBody>
      </p:sp>
      <p:sp>
        <p:nvSpPr>
          <p:cNvPr id="6" name="Rectangle 5"/>
          <p:cNvSpPr/>
          <p:nvPr/>
        </p:nvSpPr>
        <p:spPr>
          <a:xfrm>
            <a:off x="533400" y="685800"/>
            <a:ext cx="7772400" cy="6186309"/>
          </a:xfrm>
          <a:prstGeom prst="rect">
            <a:avLst/>
          </a:prstGeom>
          <a:noFill/>
        </p:spPr>
        <p:txBody>
          <a:bodyPr wrap="square" lIns="91440" tIns="45720" rIns="91440" bIns="45720">
            <a:spAutoFit/>
          </a:bodyPr>
          <a:lstStyle/>
          <a:p>
            <a:pPr algn="ctr"/>
            <a:r>
              <a:rPr lang="en-US" sz="6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THANK YOU</a:t>
            </a:r>
          </a:p>
          <a:p>
            <a:pPr algn="ctr"/>
            <a:r>
              <a:rPr lang="en-US" sz="6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and</a:t>
            </a:r>
            <a:r>
              <a:rPr lang="en-US" sz="6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p>
          <a:p>
            <a:pPr algn="ctr"/>
            <a:r>
              <a:rPr lang="en-US" sz="6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MABUHAY!!!</a:t>
            </a:r>
          </a:p>
          <a:p>
            <a:pPr algn="ctr"/>
            <a:endParaRPr lang="en-US" sz="6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endParaRPr lang="en-US" sz="6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endParaRPr lang="en-US" sz="6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81000"/>
            <a:ext cx="7467600" cy="6092952"/>
          </a:xfrm>
        </p:spPr>
        <p:txBody>
          <a:bodyPr>
            <a:normAutofit fontScale="92500" lnSpcReduction="20000"/>
          </a:bodyPr>
          <a:lstStyle/>
          <a:p>
            <a:pPr algn="just"/>
            <a:r>
              <a:rPr lang="en-US" dirty="0" smtClean="0">
                <a:solidFill>
                  <a:srgbClr val="FF0000"/>
                </a:solidFill>
              </a:rPr>
              <a:t>To date, P</a:t>
            </a:r>
            <a:r>
              <a:rPr lang="en-US" dirty="0" smtClean="0">
                <a:solidFill>
                  <a:srgbClr val="FF0000"/>
                </a:solidFill>
              </a:rPr>
              <a:t>ersons with Disabilities in the Philippines is 919,292, 48.89 % of which is Women with Disabilities.</a:t>
            </a:r>
          </a:p>
          <a:p>
            <a:pPr algn="just"/>
            <a:endParaRPr lang="en-US" dirty="0" smtClean="0">
              <a:solidFill>
                <a:srgbClr val="FF0000"/>
              </a:solidFill>
            </a:endParaRPr>
          </a:p>
          <a:p>
            <a:pPr algn="just"/>
            <a:r>
              <a:rPr lang="en-US" dirty="0" smtClean="0">
                <a:solidFill>
                  <a:srgbClr val="FF0000"/>
                </a:solidFill>
              </a:rPr>
              <a:t>People </a:t>
            </a:r>
            <a:r>
              <a:rPr lang="en-US" dirty="0" smtClean="0">
                <a:solidFill>
                  <a:srgbClr val="FF0000"/>
                </a:solidFill>
              </a:rPr>
              <a:t>with Disabilities face many obstacles in their struggle for equality. Although men and women with disabilities are subject to discrimination because of their disabilities, Women with Disabilities are at a further disadvantage because of COMBINED DISCRIMINATION based on Disability.   Women with Disabilities have historically been neglected by disability studies. Almost all research on people with disabilities has assumed the irrelevance of gender as well as other social dimension such as race, ethnically and sexual orientation. The field of disability has not yet recognized the combined discrimination of gender and disability experienced by women who have disabilities and policies and practices in the field which have not been designed to meet their specific needs. </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sz="quarter" idx="1"/>
          </p:nvPr>
        </p:nvSpPr>
        <p:spPr>
          <a:xfrm>
            <a:off x="457200" y="457200"/>
            <a:ext cx="7467600" cy="6016625"/>
          </a:xfrm>
        </p:spPr>
        <p:txBody>
          <a:bodyPr/>
          <a:lstStyle/>
          <a:p>
            <a:pPr algn="just"/>
            <a:r>
              <a:rPr lang="en-US" dirty="0" smtClean="0">
                <a:solidFill>
                  <a:srgbClr val="FF0000"/>
                </a:solidFill>
              </a:rPr>
              <a:t>Anyone looking for materials about WWDs a few years back would have found little to read. Although, there is still much to be learned about the particular situations of WWDs, the past decade has been characterized by vigorous writings, mostly by women who themselves have disabilities.  It is widely documented that WWDs are typically seen as a sexual. This is true of society in general well of most professional with whom WWDs come into contact. Sexual abuse of women and children with disabilities is an area that has received growing attention in recent years . WWDs are a much greater sick of being sexually abused than other women. </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57200"/>
            <a:ext cx="7467600" cy="6016752"/>
          </a:xfrm>
        </p:spPr>
        <p:txBody>
          <a:bodyPr>
            <a:normAutofit fontScale="85000" lnSpcReduction="10000"/>
          </a:bodyPr>
          <a:lstStyle/>
          <a:p>
            <a:pPr algn="just"/>
            <a:r>
              <a:rPr lang="en-US" dirty="0" smtClean="0">
                <a:solidFill>
                  <a:srgbClr val="FF0000"/>
                </a:solidFill>
              </a:rPr>
              <a:t>However, changes in the society have increased the involvement and empowerment of WWDs.  Since then, many gains for the rights </a:t>
            </a:r>
            <a:r>
              <a:rPr lang="en-US" dirty="0" smtClean="0">
                <a:solidFill>
                  <a:srgbClr val="FF0000"/>
                </a:solidFill>
              </a:rPr>
              <a:t>of persons with disabilities </a:t>
            </a:r>
            <a:r>
              <a:rPr lang="en-US" dirty="0" smtClean="0">
                <a:solidFill>
                  <a:srgbClr val="FF0000"/>
                </a:solidFill>
              </a:rPr>
              <a:t>have been achieved. Countries across the globe have passed laws, policies, bill of rights or specific decrees that protects the rights and give equal access to opportunity for individual with disabilities. </a:t>
            </a:r>
            <a:endParaRPr lang="en-US" dirty="0" smtClean="0">
              <a:solidFill>
                <a:srgbClr val="FF0000"/>
              </a:solidFill>
            </a:endParaRPr>
          </a:p>
          <a:p>
            <a:pPr algn="just"/>
            <a:endParaRPr lang="en-US" dirty="0" smtClean="0">
              <a:solidFill>
                <a:srgbClr val="FF0000"/>
              </a:solidFill>
            </a:endParaRPr>
          </a:p>
          <a:p>
            <a:pPr algn="just"/>
            <a:r>
              <a:rPr lang="en-US" dirty="0" smtClean="0">
                <a:solidFill>
                  <a:srgbClr val="FF0000"/>
                </a:solidFill>
              </a:rPr>
              <a:t>In </a:t>
            </a:r>
            <a:r>
              <a:rPr lang="en-US" dirty="0" smtClean="0">
                <a:solidFill>
                  <a:srgbClr val="FF0000"/>
                </a:solidFill>
              </a:rPr>
              <a:t>the Philippines, the total development and empowerment of women is a state policy enshrined in the 1987 Constitution which specifically provides that the State shall recognizes the role of women in nation building and shall ensure the fundamental equality before the law of women and men. In order to translate these constitutional provisions into action RA 7192 otherwise known as the Women in Development and Nation Building Act, was passed and enacted into law by congress.  Women with Disabilities are also part of society and as such deserve equal rights in the field of law and in all aspects of human endeavor</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533400"/>
            <a:ext cx="7467600" cy="5940552"/>
          </a:xfrm>
        </p:spPr>
        <p:txBody>
          <a:bodyPr>
            <a:normAutofit fontScale="92500" lnSpcReduction="20000"/>
          </a:bodyPr>
          <a:lstStyle/>
          <a:p>
            <a:pPr algn="just"/>
            <a:r>
              <a:rPr lang="en-US" dirty="0" smtClean="0">
                <a:solidFill>
                  <a:srgbClr val="FF0000"/>
                </a:solidFill>
              </a:rPr>
              <a:t>In dealing justly with  the right of Women with Disabilities and in order for the government to comply with the regional mandate prescribed under the </a:t>
            </a:r>
            <a:r>
              <a:rPr lang="en-US" dirty="0" err="1" smtClean="0">
                <a:solidFill>
                  <a:srgbClr val="FF0000"/>
                </a:solidFill>
              </a:rPr>
              <a:t>Biwako</a:t>
            </a:r>
            <a:r>
              <a:rPr lang="en-US" dirty="0" smtClean="0">
                <a:solidFill>
                  <a:srgbClr val="FF0000"/>
                </a:solidFill>
              </a:rPr>
              <a:t> Millennium Framework for Action Towards and Inclusive </a:t>
            </a:r>
            <a:r>
              <a:rPr lang="en-US" dirty="0" smtClean="0">
                <a:solidFill>
                  <a:srgbClr val="FF0000"/>
                </a:solidFill>
              </a:rPr>
              <a:t>Barrier </a:t>
            </a:r>
            <a:r>
              <a:rPr lang="en-US" dirty="0" smtClean="0">
                <a:solidFill>
                  <a:srgbClr val="FF0000"/>
                </a:solidFill>
              </a:rPr>
              <a:t>Free and Right Based Society for PWDs in Asia and the </a:t>
            </a:r>
            <a:r>
              <a:rPr lang="en-US" dirty="0" smtClean="0">
                <a:solidFill>
                  <a:srgbClr val="FF0000"/>
                </a:solidFill>
              </a:rPr>
              <a:t>Pacific. </a:t>
            </a:r>
          </a:p>
          <a:p>
            <a:pPr algn="just"/>
            <a:endParaRPr lang="en-US" dirty="0" smtClean="0">
              <a:solidFill>
                <a:srgbClr val="FF0000"/>
              </a:solidFill>
            </a:endParaRPr>
          </a:p>
          <a:p>
            <a:pPr algn="just"/>
            <a:r>
              <a:rPr lang="en-US" dirty="0" smtClean="0">
                <a:solidFill>
                  <a:srgbClr val="FF0000"/>
                </a:solidFill>
              </a:rPr>
              <a:t>The </a:t>
            </a:r>
            <a:r>
              <a:rPr lang="en-US" dirty="0" smtClean="0">
                <a:solidFill>
                  <a:srgbClr val="FF0000"/>
                </a:solidFill>
              </a:rPr>
              <a:t>Philippine Government, through Proclamation Number 744 Declared the First Monday of March every year as Women with Disability Day. Funds for this purpose shall be sourced from the 5% of each agency’s budget for </a:t>
            </a:r>
            <a:r>
              <a:rPr lang="en-US" dirty="0" smtClean="0">
                <a:solidFill>
                  <a:srgbClr val="FF0000"/>
                </a:solidFill>
              </a:rPr>
              <a:t>Gender </a:t>
            </a:r>
            <a:r>
              <a:rPr lang="en-US" dirty="0" smtClean="0">
                <a:solidFill>
                  <a:srgbClr val="FF0000"/>
                </a:solidFill>
              </a:rPr>
              <a:t>and </a:t>
            </a:r>
            <a:r>
              <a:rPr lang="en-US" dirty="0" smtClean="0">
                <a:solidFill>
                  <a:srgbClr val="FF0000"/>
                </a:solidFill>
              </a:rPr>
              <a:t>Development </a:t>
            </a:r>
            <a:r>
              <a:rPr lang="en-US" dirty="0" smtClean="0">
                <a:solidFill>
                  <a:srgbClr val="FF0000"/>
                </a:solidFill>
              </a:rPr>
              <a:t>Fund.  </a:t>
            </a:r>
            <a:endParaRPr lang="en-US" dirty="0" smtClean="0">
              <a:solidFill>
                <a:srgbClr val="FF0000"/>
              </a:solidFill>
            </a:endParaRPr>
          </a:p>
          <a:p>
            <a:pPr algn="just"/>
            <a:endParaRPr lang="en-US" dirty="0" smtClean="0">
              <a:solidFill>
                <a:srgbClr val="FF0000"/>
              </a:solidFill>
            </a:endParaRPr>
          </a:p>
          <a:p>
            <a:pPr algn="just"/>
            <a:r>
              <a:rPr lang="en-US" dirty="0" smtClean="0">
                <a:solidFill>
                  <a:srgbClr val="FF0000"/>
                </a:solidFill>
              </a:rPr>
              <a:t>Women </a:t>
            </a:r>
            <a:r>
              <a:rPr lang="en-US" dirty="0" smtClean="0">
                <a:solidFill>
                  <a:srgbClr val="FF0000"/>
                </a:solidFill>
              </a:rPr>
              <a:t>with Disabilities Organizations are working on mainstreaming disability at all levels. They believe that disability movement has gained increased visibility and empowerment through networking, employment, advocacy and alliances across the sectors.  </a:t>
            </a:r>
          </a:p>
          <a:p>
            <a:endParaRPr lang="en-US" dirty="0" smtClean="0">
              <a:solidFill>
                <a:srgbClr val="FF0000"/>
              </a:solidFill>
            </a:endParaRPr>
          </a:p>
          <a:p>
            <a:endParaRPr lang="en-US"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Romeo\PICTURE\Img00007.jpg"/>
          <p:cNvPicPr>
            <a:picLocks noGrp="1"/>
          </p:cNvPicPr>
          <p:nvPr>
            <p:ph sz="quarter" idx="1"/>
          </p:nvPr>
        </p:nvPicPr>
        <p:blipFill>
          <a:blip r:embed="rId2" cstate="print"/>
          <a:srcRect/>
          <a:stretch>
            <a:fillRect/>
          </a:stretch>
        </p:blipFill>
        <p:spPr bwMode="auto">
          <a:xfrm>
            <a:off x="457200" y="665162"/>
            <a:ext cx="4038600" cy="3983038"/>
          </a:xfrm>
          <a:prstGeom prst="rect">
            <a:avLst/>
          </a:prstGeom>
          <a:noFill/>
          <a:ln w="9525">
            <a:noFill/>
            <a:miter lim="800000"/>
            <a:headEnd/>
            <a:tailEnd/>
          </a:ln>
        </p:spPr>
      </p:pic>
      <p:pic>
        <p:nvPicPr>
          <p:cNvPr id="5" name="Picture 4" descr="D:\Romeo\PICTURE\Img00057.jpg"/>
          <p:cNvPicPr/>
          <p:nvPr/>
        </p:nvPicPr>
        <p:blipFill>
          <a:blip r:embed="rId3" cstate="print"/>
          <a:srcRect/>
          <a:stretch>
            <a:fillRect/>
          </a:stretch>
        </p:blipFill>
        <p:spPr bwMode="auto">
          <a:xfrm>
            <a:off x="4419600" y="685800"/>
            <a:ext cx="4038600" cy="3962400"/>
          </a:xfrm>
          <a:prstGeom prst="rect">
            <a:avLst/>
          </a:prstGeom>
          <a:noFill/>
          <a:ln w="9525">
            <a:noFill/>
            <a:miter lim="800000"/>
            <a:headEnd/>
            <a:tailEnd/>
          </a:ln>
        </p:spPr>
      </p:pic>
      <p:sp>
        <p:nvSpPr>
          <p:cNvPr id="11265" name="Rectangle 1"/>
          <p:cNvSpPr>
            <a:spLocks noChangeArrowheads="1"/>
          </p:cNvSpPr>
          <p:nvPr/>
        </p:nvSpPr>
        <p:spPr bwMode="auto">
          <a:xfrm>
            <a:off x="4479634"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Title 1"/>
          <p:cNvSpPr>
            <a:spLocks noGrp="1"/>
          </p:cNvSpPr>
          <p:nvPr>
            <p:ph type="title"/>
          </p:nvPr>
        </p:nvSpPr>
        <p:spPr>
          <a:xfrm>
            <a:off x="457200" y="4572000"/>
            <a:ext cx="7467600" cy="1752600"/>
          </a:xfrm>
        </p:spPr>
        <p:txBody>
          <a:bodyPr>
            <a:normAutofit/>
          </a:bodyPr>
          <a:lstStyle/>
          <a:p>
            <a:pPr lvl="0" algn="ctr"/>
            <a:r>
              <a:rPr lang="en-US" sz="3200" cap="none" dirty="0" smtClean="0">
                <a:solidFill>
                  <a:schemeClr val="tx1"/>
                </a:solidFill>
                <a:latin typeface="Century Gothic" pitchFamily="34" charset="0"/>
                <a:ea typeface="Calibri" pitchFamily="34" charset="0"/>
                <a:cs typeface="Times New Roman" pitchFamily="18" charset="0"/>
              </a:rPr>
              <a:t/>
            </a:r>
            <a:br>
              <a:rPr lang="en-US" sz="3200" cap="none" dirty="0" smtClean="0">
                <a:solidFill>
                  <a:schemeClr val="tx1"/>
                </a:solidFill>
                <a:latin typeface="Century Gothic" pitchFamily="34" charset="0"/>
                <a:ea typeface="Calibri" pitchFamily="34" charset="0"/>
                <a:cs typeface="Times New Roman" pitchFamily="18" charset="0"/>
              </a:rPr>
            </a:br>
            <a:r>
              <a:rPr lang="en-US" sz="2200" cap="none" dirty="0" smtClean="0">
                <a:solidFill>
                  <a:srgbClr val="FF0000"/>
                </a:solidFill>
                <a:latin typeface="Century Gothic" pitchFamily="34" charset="0"/>
                <a:ea typeface="Calibri" pitchFamily="34" charset="0"/>
                <a:cs typeface="Times New Roman" pitchFamily="18" charset="0"/>
              </a:rPr>
              <a:t>Representative from the DTI conducted orientation to Women with Disabilities on How to Start a  Business</a:t>
            </a:r>
            <a:r>
              <a:rPr lang="en-US" sz="4800" cap="none" dirty="0" smtClean="0">
                <a:solidFill>
                  <a:schemeClr val="tx1"/>
                </a:solidFill>
                <a:latin typeface="Arial" pitchFamily="34" charset="0"/>
                <a:cs typeface="Arial" pitchFamily="34" charset="0"/>
              </a:rPr>
              <a:t/>
            </a:r>
            <a:br>
              <a:rPr lang="en-US" sz="4800" cap="none" dirty="0" smtClean="0">
                <a:solidFill>
                  <a:schemeClr val="tx1"/>
                </a:solidFill>
                <a:latin typeface="Arial" pitchFamily="34" charset="0"/>
                <a:cs typeface="Arial" pitchFamily="34" charset="0"/>
              </a:rPr>
            </a:b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953000"/>
            <a:ext cx="7543800" cy="1447800"/>
          </a:xfrm>
        </p:spPr>
        <p:txBody>
          <a:bodyPr>
            <a:normAutofit fontScale="90000"/>
          </a:bodyPr>
          <a:lstStyle/>
          <a:p>
            <a:pPr algn="ct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br>
              <a:rPr lang="en-US" dirty="0" smtClean="0"/>
            </a:br>
            <a:r>
              <a:rPr lang="en-US" dirty="0" smtClean="0"/>
              <a:t/>
            </a:r>
            <a:br>
              <a:rPr lang="en-US" dirty="0" smtClean="0"/>
            </a:br>
            <a:r>
              <a:rPr lang="en-US" sz="2400" dirty="0" smtClean="0">
                <a:solidFill>
                  <a:srgbClr val="FF0000"/>
                </a:solidFill>
                <a:latin typeface="Century Gothic" pitchFamily="34" charset="0"/>
              </a:rPr>
              <a:t>Women with Disabilities on Actual Preparation of Materials for their Livelihood Project</a:t>
            </a:r>
            <a:r>
              <a:rPr lang="en-US" dirty="0" smtClean="0">
                <a:solidFill>
                  <a:srgbClr val="FF0000"/>
                </a:solidFill>
              </a:rPr>
              <a:t/>
            </a:r>
            <a:br>
              <a:rPr lang="en-US" dirty="0" smtClean="0">
                <a:solidFill>
                  <a:srgbClr val="FF0000"/>
                </a:solidFill>
              </a:rPr>
            </a:br>
            <a:r>
              <a:rPr lang="en-US" dirty="0" smtClean="0">
                <a:solidFill>
                  <a:srgbClr val="FF0000"/>
                </a:solidFill>
              </a:rPr>
              <a:t> </a:t>
            </a:r>
            <a:endParaRPr lang="en-US" dirty="0">
              <a:solidFill>
                <a:srgbClr val="FF0000"/>
              </a:solidFill>
            </a:endParaRPr>
          </a:p>
        </p:txBody>
      </p:sp>
      <p:pic>
        <p:nvPicPr>
          <p:cNvPr id="4" name="Content Placeholder 3" descr="D:\Romeo\PICTURE\Img00092.jpg"/>
          <p:cNvPicPr>
            <a:picLocks noGrp="1"/>
          </p:cNvPicPr>
          <p:nvPr>
            <p:ph sz="quarter" idx="1"/>
          </p:nvPr>
        </p:nvPicPr>
        <p:blipFill>
          <a:blip r:embed="rId2" cstate="print"/>
          <a:srcRect/>
          <a:stretch>
            <a:fillRect/>
          </a:stretch>
        </p:blipFill>
        <p:spPr bwMode="auto">
          <a:xfrm>
            <a:off x="990600" y="457201"/>
            <a:ext cx="3657600" cy="4495799"/>
          </a:xfrm>
          <a:prstGeom prst="rect">
            <a:avLst/>
          </a:prstGeom>
          <a:noFill/>
          <a:ln w="9525">
            <a:noFill/>
            <a:miter lim="800000"/>
            <a:headEnd/>
            <a:tailEnd/>
          </a:ln>
        </p:spPr>
      </p:pic>
      <p:pic>
        <p:nvPicPr>
          <p:cNvPr id="6" name="Content Placeholder 3" descr="D:\Romeo\PICTURE\Img00108.jpg"/>
          <p:cNvPicPr>
            <a:picLocks/>
          </p:cNvPicPr>
          <p:nvPr/>
        </p:nvPicPr>
        <p:blipFill>
          <a:blip r:embed="rId3" cstate="print"/>
          <a:srcRect/>
          <a:stretch>
            <a:fillRect/>
          </a:stretch>
        </p:blipFill>
        <p:spPr bwMode="auto">
          <a:xfrm>
            <a:off x="4648200" y="457200"/>
            <a:ext cx="37338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D:\Romeo\PICTURE\Img00140.jpg"/>
          <p:cNvPicPr>
            <a:picLocks noGrp="1"/>
          </p:cNvPicPr>
          <p:nvPr>
            <p:ph sz="quarter" idx="1"/>
          </p:nvPr>
        </p:nvPicPr>
        <p:blipFill>
          <a:blip r:embed="rId2" cstate="print"/>
          <a:srcRect/>
          <a:stretch>
            <a:fillRect/>
          </a:stretch>
        </p:blipFill>
        <p:spPr bwMode="auto">
          <a:xfrm>
            <a:off x="990600" y="609600"/>
            <a:ext cx="7239000" cy="4190999"/>
          </a:xfrm>
          <a:prstGeom prst="rect">
            <a:avLst/>
          </a:prstGeom>
          <a:noFill/>
          <a:ln w="9525">
            <a:noFill/>
            <a:miter lim="800000"/>
            <a:headEnd/>
            <a:tailEnd/>
          </a:ln>
        </p:spPr>
      </p:pic>
      <p:sp>
        <p:nvSpPr>
          <p:cNvPr id="7169" name="Rectangle 1"/>
          <p:cNvSpPr>
            <a:spLocks noGrp="1" noChangeArrowheads="1"/>
          </p:cNvSpPr>
          <p:nvPr>
            <p:ph type="title"/>
          </p:nvPr>
        </p:nvSpPr>
        <p:spPr bwMode="auto">
          <a:xfrm>
            <a:off x="685800" y="5181600"/>
            <a:ext cx="7648248"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smtClean="0">
                <a:ln>
                  <a:noFill/>
                </a:ln>
                <a:solidFill>
                  <a:srgbClr val="FF0000"/>
                </a:solidFill>
                <a:effectLst/>
                <a:latin typeface="Century Gothic" pitchFamily="34" charset="0"/>
                <a:ea typeface="Calibri" pitchFamily="34" charset="0"/>
                <a:cs typeface="Times New Roman" pitchFamily="18" charset="0"/>
              </a:rPr>
              <a:t>WWDs on </a:t>
            </a:r>
            <a:r>
              <a:rPr kumimoji="0" lang="en-US" sz="2200" b="0" i="0" u="none" strike="noStrike" cap="none" normalizeH="0" baseline="0" dirty="0" err="1" smtClean="0">
                <a:ln>
                  <a:noFill/>
                </a:ln>
                <a:solidFill>
                  <a:srgbClr val="FF0000"/>
                </a:solidFill>
                <a:effectLst/>
                <a:latin typeface="Century Gothic" pitchFamily="34" charset="0"/>
                <a:ea typeface="Calibri" pitchFamily="34" charset="0"/>
                <a:cs typeface="Times New Roman" pitchFamily="18" charset="0"/>
              </a:rPr>
              <a:t>Electoal</a:t>
            </a:r>
            <a:r>
              <a:rPr kumimoji="0" lang="en-US" sz="2200" b="0" i="0" u="none" strike="noStrike" cap="none" normalizeH="0" baseline="0" dirty="0" smtClean="0">
                <a:ln>
                  <a:noFill/>
                </a:ln>
                <a:solidFill>
                  <a:srgbClr val="FF0000"/>
                </a:solidFill>
                <a:effectLst/>
                <a:latin typeface="Century Gothic" pitchFamily="34" charset="0"/>
                <a:ea typeface="Calibri" pitchFamily="34" charset="0"/>
                <a:cs typeface="Times New Roman" pitchFamily="18" charset="0"/>
              </a:rPr>
              <a:t> participation-COMELEC Registration</a:t>
            </a:r>
            <a:endParaRPr kumimoji="0" lang="en-US" sz="22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7848600" cy="838200"/>
          </a:xfrm>
        </p:spPr>
        <p:txBody>
          <a:bodyPr>
            <a:normAutofit/>
          </a:bodyPr>
          <a:lstStyle/>
          <a:p>
            <a:r>
              <a:rPr lang="en-US" sz="2200" dirty="0" smtClean="0">
                <a:solidFill>
                  <a:srgbClr val="FF0000"/>
                </a:solidFill>
              </a:rPr>
              <a:t>Symposium on the Rights of Women With Disabilities</a:t>
            </a:r>
            <a:endParaRPr lang="en-US" sz="2200" dirty="0">
              <a:solidFill>
                <a:srgbClr val="FF0000"/>
              </a:solidFill>
            </a:endParaRPr>
          </a:p>
        </p:txBody>
      </p:sp>
      <p:pic>
        <p:nvPicPr>
          <p:cNvPr id="6145" name="Picture 1" descr="C:\Users\katrina\Desktop\back up\BACKUP\KAMPI\Desktop\New Folder (4)\New Folder (4)\DSCN0624.JPG"/>
          <p:cNvPicPr>
            <a:picLocks noGrp="1" noChangeAspect="1" noChangeArrowheads="1"/>
          </p:cNvPicPr>
          <p:nvPr>
            <p:ph sz="quarter" idx="1"/>
          </p:nvPr>
        </p:nvPicPr>
        <p:blipFill>
          <a:blip r:embed="rId2" cstate="print"/>
          <a:srcRect/>
          <a:stretch>
            <a:fillRect/>
          </a:stretch>
        </p:blipFill>
        <p:spPr bwMode="auto">
          <a:xfrm>
            <a:off x="533400" y="762000"/>
            <a:ext cx="3886200" cy="4495800"/>
          </a:xfrm>
          <a:prstGeom prst="rect">
            <a:avLst/>
          </a:prstGeom>
          <a:noFill/>
        </p:spPr>
      </p:pic>
      <p:pic>
        <p:nvPicPr>
          <p:cNvPr id="6" name="Picture 1" descr="C:\Users\katrina\Desktop\back up\BACKUP\KAMPI\Desktop\New Folder (4)\New Folder (4)\DSCN0650.JPG"/>
          <p:cNvPicPr>
            <a:picLocks noChangeAspect="1" noChangeArrowheads="1"/>
          </p:cNvPicPr>
          <p:nvPr/>
        </p:nvPicPr>
        <p:blipFill>
          <a:blip r:embed="rId3" cstate="print"/>
          <a:srcRect/>
          <a:stretch>
            <a:fillRect/>
          </a:stretch>
        </p:blipFill>
        <p:spPr bwMode="auto">
          <a:xfrm>
            <a:off x="4419600" y="0"/>
            <a:ext cx="4114800" cy="5029199"/>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164</TotalTime>
  <Words>602</Words>
  <Application>Microsoft Office PowerPoint</Application>
  <PresentationFormat>On-screen Show (4:3)</PresentationFormat>
  <Paragraphs>35</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Oriel</vt:lpstr>
      <vt:lpstr>WOMEN  WITH  DISABILITY  IN THE PHILIPPINES: SITUATIONER</vt:lpstr>
      <vt:lpstr>Slide 2</vt:lpstr>
      <vt:lpstr>Slide 3</vt:lpstr>
      <vt:lpstr>Slide 4</vt:lpstr>
      <vt:lpstr>Slide 5</vt:lpstr>
      <vt:lpstr> Representative from the DTI conducted orientation to Women with Disabilities on How to Start a  Business </vt:lpstr>
      <vt:lpstr>                Women with Disabilities on Actual Preparation of Materials for their Livelihood Project  </vt:lpstr>
      <vt:lpstr>WWDs on Electoal participation-COMELEC Registration</vt:lpstr>
      <vt:lpstr>Symposium on the Rights of Women With Disabilities</vt:lpstr>
      <vt:lpstr>WWD’s leads the monitoring of the RA 9442 (20% discount of medicines to the drugstores)</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WOMEN’S WITH DISABILITY  IN THE PHILIPPINES: SITUATIONER</dc:title>
  <dc:creator>katrina</dc:creator>
  <cp:lastModifiedBy>katrina</cp:lastModifiedBy>
  <cp:revision>18</cp:revision>
  <dcterms:created xsi:type="dcterms:W3CDTF">2012-03-21T07:03:03Z</dcterms:created>
  <dcterms:modified xsi:type="dcterms:W3CDTF">2012-03-21T10:19:25Z</dcterms:modified>
</cp:coreProperties>
</file>