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7" r:id="rId4"/>
    <p:sldId id="263" r:id="rId5"/>
    <p:sldId id="269" r:id="rId6"/>
    <p:sldId id="320" r:id="rId7"/>
    <p:sldId id="271" r:id="rId8"/>
    <p:sldId id="272" r:id="rId9"/>
    <p:sldId id="273" r:id="rId10"/>
    <p:sldId id="274" r:id="rId11"/>
    <p:sldId id="275" r:id="rId12"/>
    <p:sldId id="276" r:id="rId13"/>
    <p:sldId id="279" r:id="rId14"/>
    <p:sldId id="280" r:id="rId15"/>
    <p:sldId id="282" r:id="rId16"/>
    <p:sldId id="284" r:id="rId17"/>
    <p:sldId id="285" r:id="rId18"/>
    <p:sldId id="286" r:id="rId19"/>
    <p:sldId id="287" r:id="rId20"/>
    <p:sldId id="293" r:id="rId21"/>
    <p:sldId id="294" r:id="rId22"/>
    <p:sldId id="296" r:id="rId23"/>
    <p:sldId id="299" r:id="rId24"/>
    <p:sldId id="300" r:id="rId25"/>
    <p:sldId id="301" r:id="rId26"/>
    <p:sldId id="302" r:id="rId27"/>
    <p:sldId id="303" r:id="rId28"/>
    <p:sldId id="304" r:id="rId29"/>
    <p:sldId id="307" r:id="rId30"/>
    <p:sldId id="257" r:id="rId31"/>
    <p:sldId id="313" r:id="rId32"/>
    <p:sldId id="318" r:id="rId33"/>
    <p:sldId id="315" r:id="rId34"/>
    <p:sldId id="319" r:id="rId35"/>
    <p:sldId id="309" r:id="rId36"/>
  </p:sldIdLst>
  <p:sldSz cx="9144000" cy="6858000" type="screen4x3"/>
  <p:notesSz cx="7302500" cy="95885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CC00"/>
    <a:srgbClr val="EA4B0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55" autoAdjust="0"/>
    <p:restoredTop sz="94660"/>
  </p:normalViewPr>
  <p:slideViewPr>
    <p:cSldViewPr>
      <p:cViewPr varScale="1">
        <p:scale>
          <a:sx n="73" d="100"/>
          <a:sy n="73" d="100"/>
        </p:scale>
        <p:origin x="-43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D8B061-D699-4D92-8B6C-946A95EA52BF}" type="doc">
      <dgm:prSet loTypeId="urn:microsoft.com/office/officeart/2005/8/layout/gear1" loCatId="cycle" qsTypeId="urn:microsoft.com/office/officeart/2005/8/quickstyle/simple4" qsCatId="simple" csTypeId="urn:microsoft.com/office/officeart/2005/8/colors/accent0_1" csCatId="mainScheme" phldr="1"/>
      <dgm:spPr/>
    </dgm:pt>
    <dgm:pt modelId="{1294DEF3-7B46-4B7E-8B8B-9D8374F2EF0C}">
      <dgm:prSet phldrT="[Text]" custT="1"/>
      <dgm:spPr/>
      <dgm:t>
        <a:bodyPr/>
        <a:lstStyle/>
        <a:p>
          <a:r>
            <a:rPr lang="en-US" sz="1200" dirty="0"/>
            <a:t>Building Capacity of disability stakeholders/Policy Influence/ Development of Disability Movement</a:t>
          </a:r>
        </a:p>
      </dgm:t>
    </dgm:pt>
    <dgm:pt modelId="{FA46568F-1365-4C6E-B12B-74B9BCAB1844}" type="parTrans" cxnId="{740597A8-2E5B-4944-9107-21CB33E6238A}">
      <dgm:prSet/>
      <dgm:spPr/>
      <dgm:t>
        <a:bodyPr/>
        <a:lstStyle/>
        <a:p>
          <a:endParaRPr lang="en-US"/>
        </a:p>
      </dgm:t>
    </dgm:pt>
    <dgm:pt modelId="{2254AA57-5470-426D-AE0E-3D948D3F55B0}" type="sibTrans" cxnId="{740597A8-2E5B-4944-9107-21CB33E6238A}">
      <dgm:prSet/>
      <dgm:spPr>
        <a:solidFill>
          <a:schemeClr val="accent5">
            <a:lumMod val="60000"/>
            <a:lumOff val="40000"/>
          </a:schemeClr>
        </a:solidFill>
      </dgm:spPr>
      <dgm:t>
        <a:bodyPr/>
        <a:lstStyle/>
        <a:p>
          <a:endParaRPr lang="en-US"/>
        </a:p>
      </dgm:t>
    </dgm:pt>
    <dgm:pt modelId="{1914F2A3-057A-491D-AA93-CC56F0254A51}">
      <dgm:prSet phldrT="[Text]" custT="1"/>
      <dgm:spPr/>
      <dgm:t>
        <a:bodyPr/>
        <a:lstStyle/>
        <a:p>
          <a:r>
            <a:rPr lang="en-US" sz="1400" dirty="0"/>
            <a:t>Peer-Support </a:t>
          </a:r>
          <a:r>
            <a:rPr lang="en-US" sz="1400" dirty="0" smtClean="0"/>
            <a:t>Group/ IL Centers </a:t>
          </a:r>
          <a:endParaRPr lang="en-US" sz="1400" dirty="0"/>
        </a:p>
      </dgm:t>
    </dgm:pt>
    <dgm:pt modelId="{727ABE73-DB14-4CAF-8288-8823A639674C}" type="parTrans" cxnId="{919A22DE-74CC-4991-AA29-1355BD4BB3DE}">
      <dgm:prSet/>
      <dgm:spPr/>
      <dgm:t>
        <a:bodyPr/>
        <a:lstStyle/>
        <a:p>
          <a:endParaRPr lang="en-US"/>
        </a:p>
      </dgm:t>
    </dgm:pt>
    <dgm:pt modelId="{693B1DF5-A86A-4907-8707-28DB33B11172}" type="sibTrans" cxnId="{919A22DE-74CC-4991-AA29-1355BD4BB3DE}">
      <dgm:prSet/>
      <dgm:spPr>
        <a:solidFill>
          <a:schemeClr val="accent5">
            <a:lumMod val="60000"/>
            <a:lumOff val="40000"/>
          </a:schemeClr>
        </a:solidFill>
      </dgm:spPr>
      <dgm:t>
        <a:bodyPr/>
        <a:lstStyle/>
        <a:p>
          <a:endParaRPr lang="en-US"/>
        </a:p>
      </dgm:t>
    </dgm:pt>
    <dgm:pt modelId="{3527FFAF-77DC-43E2-80A5-52F377EF2F6A}">
      <dgm:prSet phldrT="[Text]" custT="1"/>
      <dgm:spPr/>
      <dgm:t>
        <a:bodyPr/>
        <a:lstStyle/>
        <a:p>
          <a:r>
            <a:rPr lang="en-US" sz="1400" dirty="0" smtClean="0"/>
            <a:t>Persons with severe disabilities </a:t>
          </a:r>
          <a:endParaRPr lang="en-US" sz="1400" dirty="0"/>
        </a:p>
      </dgm:t>
    </dgm:pt>
    <dgm:pt modelId="{25EEE618-AFE4-4468-9AC5-6CCB75F16A7A}" type="parTrans" cxnId="{9C780DD1-7D4B-42A8-A3F6-FC7B877CBE93}">
      <dgm:prSet/>
      <dgm:spPr/>
      <dgm:t>
        <a:bodyPr/>
        <a:lstStyle/>
        <a:p>
          <a:endParaRPr lang="en-US"/>
        </a:p>
      </dgm:t>
    </dgm:pt>
    <dgm:pt modelId="{BF1361DD-BF57-4781-BBB6-2893D77F257B}" type="sibTrans" cxnId="{9C780DD1-7D4B-42A8-A3F6-FC7B877CBE93}">
      <dgm:prSet/>
      <dgm:spPr>
        <a:solidFill>
          <a:schemeClr val="accent5">
            <a:lumMod val="60000"/>
            <a:lumOff val="40000"/>
          </a:schemeClr>
        </a:solidFill>
      </dgm:spPr>
      <dgm:t>
        <a:bodyPr/>
        <a:lstStyle/>
        <a:p>
          <a:endParaRPr lang="en-US"/>
        </a:p>
      </dgm:t>
    </dgm:pt>
    <dgm:pt modelId="{F17F6D0A-7D30-451A-ABE1-F03E8B202AD0}">
      <dgm:prSet/>
      <dgm:spPr/>
      <dgm:t>
        <a:bodyPr/>
        <a:lstStyle/>
        <a:p>
          <a:endParaRPr lang="en-US"/>
        </a:p>
      </dgm:t>
    </dgm:pt>
    <dgm:pt modelId="{24AEB29F-AF33-4F9F-974B-C92BAB2A7482}" type="parTrans" cxnId="{66EA514C-F9E2-445D-80D4-A33DA4FEBE52}">
      <dgm:prSet/>
      <dgm:spPr/>
      <dgm:t>
        <a:bodyPr/>
        <a:lstStyle/>
        <a:p>
          <a:endParaRPr lang="en-US"/>
        </a:p>
      </dgm:t>
    </dgm:pt>
    <dgm:pt modelId="{517C9302-1A8A-48BB-86DB-6C54A840C71B}" type="sibTrans" cxnId="{66EA514C-F9E2-445D-80D4-A33DA4FEBE52}">
      <dgm:prSet/>
      <dgm:spPr/>
      <dgm:t>
        <a:bodyPr/>
        <a:lstStyle/>
        <a:p>
          <a:endParaRPr lang="en-US"/>
        </a:p>
      </dgm:t>
    </dgm:pt>
    <dgm:pt modelId="{C498A1FB-1422-453C-BD5C-F37F36BCDB77}" type="pres">
      <dgm:prSet presAssocID="{8ED8B061-D699-4D92-8B6C-946A95EA52BF}" presName="composite" presStyleCnt="0">
        <dgm:presLayoutVars>
          <dgm:chMax val="3"/>
          <dgm:animLvl val="lvl"/>
          <dgm:resizeHandles val="exact"/>
        </dgm:presLayoutVars>
      </dgm:prSet>
      <dgm:spPr/>
    </dgm:pt>
    <dgm:pt modelId="{F7B6166A-2072-4FEE-86D6-A16F7844F673}" type="pres">
      <dgm:prSet presAssocID="{1294DEF3-7B46-4B7E-8B8B-9D8374F2EF0C}" presName="gear1" presStyleLbl="node1" presStyleIdx="0" presStyleCnt="3" custScaleX="111033">
        <dgm:presLayoutVars>
          <dgm:chMax val="1"/>
          <dgm:bulletEnabled val="1"/>
        </dgm:presLayoutVars>
      </dgm:prSet>
      <dgm:spPr/>
      <dgm:t>
        <a:bodyPr/>
        <a:lstStyle/>
        <a:p>
          <a:endParaRPr lang="en-US"/>
        </a:p>
      </dgm:t>
    </dgm:pt>
    <dgm:pt modelId="{18729342-944E-49EE-A4B4-590021DC365E}" type="pres">
      <dgm:prSet presAssocID="{1294DEF3-7B46-4B7E-8B8B-9D8374F2EF0C}" presName="gear1srcNode" presStyleLbl="node1" presStyleIdx="0" presStyleCnt="3"/>
      <dgm:spPr/>
      <dgm:t>
        <a:bodyPr/>
        <a:lstStyle/>
        <a:p>
          <a:endParaRPr lang="en-US"/>
        </a:p>
      </dgm:t>
    </dgm:pt>
    <dgm:pt modelId="{C7289F1E-8BB8-4C46-9638-D5ABCE3DF002}" type="pres">
      <dgm:prSet presAssocID="{1294DEF3-7B46-4B7E-8B8B-9D8374F2EF0C}" presName="gear1dstNode" presStyleLbl="node1" presStyleIdx="0" presStyleCnt="3"/>
      <dgm:spPr/>
      <dgm:t>
        <a:bodyPr/>
        <a:lstStyle/>
        <a:p>
          <a:endParaRPr lang="en-US"/>
        </a:p>
      </dgm:t>
    </dgm:pt>
    <dgm:pt modelId="{E9F00FD1-53E5-4378-B51C-5D2A9CD81D35}" type="pres">
      <dgm:prSet presAssocID="{1914F2A3-057A-491D-AA93-CC56F0254A51}" presName="gear2" presStyleLbl="node1" presStyleIdx="1" presStyleCnt="3">
        <dgm:presLayoutVars>
          <dgm:chMax val="1"/>
          <dgm:bulletEnabled val="1"/>
        </dgm:presLayoutVars>
      </dgm:prSet>
      <dgm:spPr/>
      <dgm:t>
        <a:bodyPr/>
        <a:lstStyle/>
        <a:p>
          <a:endParaRPr lang="en-US"/>
        </a:p>
      </dgm:t>
    </dgm:pt>
    <dgm:pt modelId="{3FEB3146-5F1A-40BF-9C6B-AB2047B26229}" type="pres">
      <dgm:prSet presAssocID="{1914F2A3-057A-491D-AA93-CC56F0254A51}" presName="gear2srcNode" presStyleLbl="node1" presStyleIdx="1" presStyleCnt="3"/>
      <dgm:spPr/>
      <dgm:t>
        <a:bodyPr/>
        <a:lstStyle/>
        <a:p>
          <a:endParaRPr lang="en-US"/>
        </a:p>
      </dgm:t>
    </dgm:pt>
    <dgm:pt modelId="{BA51C17A-04A5-43AE-BB73-0A11A210E5F7}" type="pres">
      <dgm:prSet presAssocID="{1914F2A3-057A-491D-AA93-CC56F0254A51}" presName="gear2dstNode" presStyleLbl="node1" presStyleIdx="1" presStyleCnt="3"/>
      <dgm:spPr/>
      <dgm:t>
        <a:bodyPr/>
        <a:lstStyle/>
        <a:p>
          <a:endParaRPr lang="en-US"/>
        </a:p>
      </dgm:t>
    </dgm:pt>
    <dgm:pt modelId="{6F9A36F6-6DCF-440F-A4B0-A7EEEC7F4FE1}" type="pres">
      <dgm:prSet presAssocID="{3527FFAF-77DC-43E2-80A5-52F377EF2F6A}" presName="gear3" presStyleLbl="node1" presStyleIdx="2" presStyleCnt="3"/>
      <dgm:spPr/>
      <dgm:t>
        <a:bodyPr/>
        <a:lstStyle/>
        <a:p>
          <a:endParaRPr lang="en-US"/>
        </a:p>
      </dgm:t>
    </dgm:pt>
    <dgm:pt modelId="{D37AC9B6-383B-4C63-AF73-03019E7C6FC3}" type="pres">
      <dgm:prSet presAssocID="{3527FFAF-77DC-43E2-80A5-52F377EF2F6A}" presName="gear3tx" presStyleLbl="node1" presStyleIdx="2" presStyleCnt="3">
        <dgm:presLayoutVars>
          <dgm:chMax val="1"/>
          <dgm:bulletEnabled val="1"/>
        </dgm:presLayoutVars>
      </dgm:prSet>
      <dgm:spPr/>
      <dgm:t>
        <a:bodyPr/>
        <a:lstStyle/>
        <a:p>
          <a:endParaRPr lang="en-US"/>
        </a:p>
      </dgm:t>
    </dgm:pt>
    <dgm:pt modelId="{1F6BE1D8-18D0-40F4-931B-46980CF013A5}" type="pres">
      <dgm:prSet presAssocID="{3527FFAF-77DC-43E2-80A5-52F377EF2F6A}" presName="gear3srcNode" presStyleLbl="node1" presStyleIdx="2" presStyleCnt="3"/>
      <dgm:spPr/>
      <dgm:t>
        <a:bodyPr/>
        <a:lstStyle/>
        <a:p>
          <a:endParaRPr lang="en-US"/>
        </a:p>
      </dgm:t>
    </dgm:pt>
    <dgm:pt modelId="{50312067-E3B1-4B7F-BB98-24ED0FFE509B}" type="pres">
      <dgm:prSet presAssocID="{3527FFAF-77DC-43E2-80A5-52F377EF2F6A}" presName="gear3dstNode" presStyleLbl="node1" presStyleIdx="2" presStyleCnt="3"/>
      <dgm:spPr/>
      <dgm:t>
        <a:bodyPr/>
        <a:lstStyle/>
        <a:p>
          <a:endParaRPr lang="en-US"/>
        </a:p>
      </dgm:t>
    </dgm:pt>
    <dgm:pt modelId="{6A91DD8F-2FAB-42EB-A55E-98FC6F001B90}" type="pres">
      <dgm:prSet presAssocID="{2254AA57-5470-426D-AE0E-3D948D3F55B0}" presName="connector1" presStyleLbl="sibTrans2D1" presStyleIdx="0" presStyleCnt="3"/>
      <dgm:spPr/>
      <dgm:t>
        <a:bodyPr/>
        <a:lstStyle/>
        <a:p>
          <a:endParaRPr lang="en-US"/>
        </a:p>
      </dgm:t>
    </dgm:pt>
    <dgm:pt modelId="{04BAADC3-9207-4614-808C-BC1E8A807A01}" type="pres">
      <dgm:prSet presAssocID="{693B1DF5-A86A-4907-8707-28DB33B11172}" presName="connector2" presStyleLbl="sibTrans2D1" presStyleIdx="1" presStyleCnt="3"/>
      <dgm:spPr/>
      <dgm:t>
        <a:bodyPr/>
        <a:lstStyle/>
        <a:p>
          <a:endParaRPr lang="en-US"/>
        </a:p>
      </dgm:t>
    </dgm:pt>
    <dgm:pt modelId="{7F1DE500-8500-449E-B48B-27ECCA8556CC}" type="pres">
      <dgm:prSet presAssocID="{BF1361DD-BF57-4781-BBB6-2893D77F257B}" presName="connector3" presStyleLbl="sibTrans2D1" presStyleIdx="2" presStyleCnt="3"/>
      <dgm:spPr/>
      <dgm:t>
        <a:bodyPr/>
        <a:lstStyle/>
        <a:p>
          <a:endParaRPr lang="en-US"/>
        </a:p>
      </dgm:t>
    </dgm:pt>
  </dgm:ptLst>
  <dgm:cxnLst>
    <dgm:cxn modelId="{86C788FF-E5E1-49C5-8759-03D61BE0B9CD}" type="presOf" srcId="{3527FFAF-77DC-43E2-80A5-52F377EF2F6A}" destId="{6F9A36F6-6DCF-440F-A4B0-A7EEEC7F4FE1}" srcOrd="0" destOrd="0" presId="urn:microsoft.com/office/officeart/2005/8/layout/gear1"/>
    <dgm:cxn modelId="{7FE152C1-6B1B-48F2-ABA3-83B339365EE3}" type="presOf" srcId="{1294DEF3-7B46-4B7E-8B8B-9D8374F2EF0C}" destId="{18729342-944E-49EE-A4B4-590021DC365E}" srcOrd="1" destOrd="0" presId="urn:microsoft.com/office/officeart/2005/8/layout/gear1"/>
    <dgm:cxn modelId="{66EA514C-F9E2-445D-80D4-A33DA4FEBE52}" srcId="{8ED8B061-D699-4D92-8B6C-946A95EA52BF}" destId="{F17F6D0A-7D30-451A-ABE1-F03E8B202AD0}" srcOrd="3" destOrd="0" parTransId="{24AEB29F-AF33-4F9F-974B-C92BAB2A7482}" sibTransId="{517C9302-1A8A-48BB-86DB-6C54A840C71B}"/>
    <dgm:cxn modelId="{F54C6877-5F65-44A1-87AB-02F82AAA2B1C}" type="presOf" srcId="{1294DEF3-7B46-4B7E-8B8B-9D8374F2EF0C}" destId="{F7B6166A-2072-4FEE-86D6-A16F7844F673}" srcOrd="0" destOrd="0" presId="urn:microsoft.com/office/officeart/2005/8/layout/gear1"/>
    <dgm:cxn modelId="{7F61ECBB-4512-42ED-87F5-C64EF5D64D7A}" type="presOf" srcId="{2254AA57-5470-426D-AE0E-3D948D3F55B0}" destId="{6A91DD8F-2FAB-42EB-A55E-98FC6F001B90}" srcOrd="0" destOrd="0" presId="urn:microsoft.com/office/officeart/2005/8/layout/gear1"/>
    <dgm:cxn modelId="{740597A8-2E5B-4944-9107-21CB33E6238A}" srcId="{8ED8B061-D699-4D92-8B6C-946A95EA52BF}" destId="{1294DEF3-7B46-4B7E-8B8B-9D8374F2EF0C}" srcOrd="0" destOrd="0" parTransId="{FA46568F-1365-4C6E-B12B-74B9BCAB1844}" sibTransId="{2254AA57-5470-426D-AE0E-3D948D3F55B0}"/>
    <dgm:cxn modelId="{7D986A03-3654-4819-BC63-87ED513C899A}" type="presOf" srcId="{3527FFAF-77DC-43E2-80A5-52F377EF2F6A}" destId="{D37AC9B6-383B-4C63-AF73-03019E7C6FC3}" srcOrd="1" destOrd="0" presId="urn:microsoft.com/office/officeart/2005/8/layout/gear1"/>
    <dgm:cxn modelId="{04702C7F-311C-4572-96BB-0DBD63E4752A}" type="presOf" srcId="{1914F2A3-057A-491D-AA93-CC56F0254A51}" destId="{3FEB3146-5F1A-40BF-9C6B-AB2047B26229}" srcOrd="1" destOrd="0" presId="urn:microsoft.com/office/officeart/2005/8/layout/gear1"/>
    <dgm:cxn modelId="{80045E2D-417F-4505-8C68-BCCB4E101853}" type="presOf" srcId="{1914F2A3-057A-491D-AA93-CC56F0254A51}" destId="{BA51C17A-04A5-43AE-BB73-0A11A210E5F7}" srcOrd="2" destOrd="0" presId="urn:microsoft.com/office/officeart/2005/8/layout/gear1"/>
    <dgm:cxn modelId="{ED4ACCA4-2CFE-47A3-B89C-70B2FA2E9327}" type="presOf" srcId="{3527FFAF-77DC-43E2-80A5-52F377EF2F6A}" destId="{50312067-E3B1-4B7F-BB98-24ED0FFE509B}" srcOrd="3" destOrd="0" presId="urn:microsoft.com/office/officeart/2005/8/layout/gear1"/>
    <dgm:cxn modelId="{C32F698D-4E2F-4A71-BB0D-32CB9C68F29C}" type="presOf" srcId="{1294DEF3-7B46-4B7E-8B8B-9D8374F2EF0C}" destId="{C7289F1E-8BB8-4C46-9638-D5ABCE3DF002}" srcOrd="2" destOrd="0" presId="urn:microsoft.com/office/officeart/2005/8/layout/gear1"/>
    <dgm:cxn modelId="{9C780DD1-7D4B-42A8-A3F6-FC7B877CBE93}" srcId="{8ED8B061-D699-4D92-8B6C-946A95EA52BF}" destId="{3527FFAF-77DC-43E2-80A5-52F377EF2F6A}" srcOrd="2" destOrd="0" parTransId="{25EEE618-AFE4-4468-9AC5-6CCB75F16A7A}" sibTransId="{BF1361DD-BF57-4781-BBB6-2893D77F257B}"/>
    <dgm:cxn modelId="{2C24D526-1100-4A2B-8D57-98D8FC83DE9E}" type="presOf" srcId="{1914F2A3-057A-491D-AA93-CC56F0254A51}" destId="{E9F00FD1-53E5-4378-B51C-5D2A9CD81D35}" srcOrd="0" destOrd="0" presId="urn:microsoft.com/office/officeart/2005/8/layout/gear1"/>
    <dgm:cxn modelId="{6C3DCCFE-5452-4CF4-A9FB-2E4986464C8F}" type="presOf" srcId="{693B1DF5-A86A-4907-8707-28DB33B11172}" destId="{04BAADC3-9207-4614-808C-BC1E8A807A01}" srcOrd="0" destOrd="0" presId="urn:microsoft.com/office/officeart/2005/8/layout/gear1"/>
    <dgm:cxn modelId="{919A22DE-74CC-4991-AA29-1355BD4BB3DE}" srcId="{8ED8B061-D699-4D92-8B6C-946A95EA52BF}" destId="{1914F2A3-057A-491D-AA93-CC56F0254A51}" srcOrd="1" destOrd="0" parTransId="{727ABE73-DB14-4CAF-8288-8823A639674C}" sibTransId="{693B1DF5-A86A-4907-8707-28DB33B11172}"/>
    <dgm:cxn modelId="{B9F34109-3EE5-4C07-B3F3-A1C3ADF681BA}" type="presOf" srcId="{BF1361DD-BF57-4781-BBB6-2893D77F257B}" destId="{7F1DE500-8500-449E-B48B-27ECCA8556CC}" srcOrd="0" destOrd="0" presId="urn:microsoft.com/office/officeart/2005/8/layout/gear1"/>
    <dgm:cxn modelId="{D4446D9B-0CE7-4929-BD82-9660D0060864}" type="presOf" srcId="{8ED8B061-D699-4D92-8B6C-946A95EA52BF}" destId="{C498A1FB-1422-453C-BD5C-F37F36BCDB77}" srcOrd="0" destOrd="0" presId="urn:microsoft.com/office/officeart/2005/8/layout/gear1"/>
    <dgm:cxn modelId="{492A4984-A74D-49C5-B0A8-4444153DA577}" type="presOf" srcId="{3527FFAF-77DC-43E2-80A5-52F377EF2F6A}" destId="{1F6BE1D8-18D0-40F4-931B-46980CF013A5}" srcOrd="2" destOrd="0" presId="urn:microsoft.com/office/officeart/2005/8/layout/gear1"/>
    <dgm:cxn modelId="{D2F32E92-92CC-4A73-8C36-E34EED420AE8}" type="presParOf" srcId="{C498A1FB-1422-453C-BD5C-F37F36BCDB77}" destId="{F7B6166A-2072-4FEE-86D6-A16F7844F673}" srcOrd="0" destOrd="0" presId="urn:microsoft.com/office/officeart/2005/8/layout/gear1"/>
    <dgm:cxn modelId="{D1D5AC61-B320-41A8-9843-F2A27231CB69}" type="presParOf" srcId="{C498A1FB-1422-453C-BD5C-F37F36BCDB77}" destId="{18729342-944E-49EE-A4B4-590021DC365E}" srcOrd="1" destOrd="0" presId="urn:microsoft.com/office/officeart/2005/8/layout/gear1"/>
    <dgm:cxn modelId="{3D81373B-51D4-4BFB-8419-B2508B4E4F29}" type="presParOf" srcId="{C498A1FB-1422-453C-BD5C-F37F36BCDB77}" destId="{C7289F1E-8BB8-4C46-9638-D5ABCE3DF002}" srcOrd="2" destOrd="0" presId="urn:microsoft.com/office/officeart/2005/8/layout/gear1"/>
    <dgm:cxn modelId="{08512099-2BD2-4E82-98B3-40DDB3A872C1}" type="presParOf" srcId="{C498A1FB-1422-453C-BD5C-F37F36BCDB77}" destId="{E9F00FD1-53E5-4378-B51C-5D2A9CD81D35}" srcOrd="3" destOrd="0" presId="urn:microsoft.com/office/officeart/2005/8/layout/gear1"/>
    <dgm:cxn modelId="{BC414F23-575F-4B89-8475-F29BE58B9E62}" type="presParOf" srcId="{C498A1FB-1422-453C-BD5C-F37F36BCDB77}" destId="{3FEB3146-5F1A-40BF-9C6B-AB2047B26229}" srcOrd="4" destOrd="0" presId="urn:microsoft.com/office/officeart/2005/8/layout/gear1"/>
    <dgm:cxn modelId="{E9654998-26CE-4DC9-A5EB-F5DA811A94D0}" type="presParOf" srcId="{C498A1FB-1422-453C-BD5C-F37F36BCDB77}" destId="{BA51C17A-04A5-43AE-BB73-0A11A210E5F7}" srcOrd="5" destOrd="0" presId="urn:microsoft.com/office/officeart/2005/8/layout/gear1"/>
    <dgm:cxn modelId="{23B4568C-6DB2-4592-834F-D767B5ACB708}" type="presParOf" srcId="{C498A1FB-1422-453C-BD5C-F37F36BCDB77}" destId="{6F9A36F6-6DCF-440F-A4B0-A7EEEC7F4FE1}" srcOrd="6" destOrd="0" presId="urn:microsoft.com/office/officeart/2005/8/layout/gear1"/>
    <dgm:cxn modelId="{28BA25A6-AC3F-4B2E-9318-F699A950322B}" type="presParOf" srcId="{C498A1FB-1422-453C-BD5C-F37F36BCDB77}" destId="{D37AC9B6-383B-4C63-AF73-03019E7C6FC3}" srcOrd="7" destOrd="0" presId="urn:microsoft.com/office/officeart/2005/8/layout/gear1"/>
    <dgm:cxn modelId="{8E441E17-EB43-4CB2-9204-F3AA295FDED7}" type="presParOf" srcId="{C498A1FB-1422-453C-BD5C-F37F36BCDB77}" destId="{1F6BE1D8-18D0-40F4-931B-46980CF013A5}" srcOrd="8" destOrd="0" presId="urn:microsoft.com/office/officeart/2005/8/layout/gear1"/>
    <dgm:cxn modelId="{EA8B1BF2-61ED-4DBE-AD6C-BA45DBEDBF38}" type="presParOf" srcId="{C498A1FB-1422-453C-BD5C-F37F36BCDB77}" destId="{50312067-E3B1-4B7F-BB98-24ED0FFE509B}" srcOrd="9" destOrd="0" presId="urn:microsoft.com/office/officeart/2005/8/layout/gear1"/>
    <dgm:cxn modelId="{726C009A-0660-4866-B2DA-A82E75FD8EDF}" type="presParOf" srcId="{C498A1FB-1422-453C-BD5C-F37F36BCDB77}" destId="{6A91DD8F-2FAB-42EB-A55E-98FC6F001B90}" srcOrd="10" destOrd="0" presId="urn:microsoft.com/office/officeart/2005/8/layout/gear1"/>
    <dgm:cxn modelId="{55901AF7-D07D-43A6-A701-72F14A2296AC}" type="presParOf" srcId="{C498A1FB-1422-453C-BD5C-F37F36BCDB77}" destId="{04BAADC3-9207-4614-808C-BC1E8A807A01}" srcOrd="11" destOrd="0" presId="urn:microsoft.com/office/officeart/2005/8/layout/gear1"/>
    <dgm:cxn modelId="{47B6C341-51FD-4048-B467-FBB0E80CF53D}" type="presParOf" srcId="{C498A1FB-1422-453C-BD5C-F37F36BCDB77}" destId="{7F1DE500-8500-449E-B48B-27ECCA8556CC}"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137133B-97D0-49DA-BE03-3E67F4CA4573}" type="datetimeFigureOut">
              <a:rPr lang="en-US"/>
              <a:pPr>
                <a:defRPr/>
              </a:pPr>
              <a:t>6/18/2010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076CEC-929B-4B90-B1F8-C97C77EE3DA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B53D84-7E68-4F18-81F8-5082026827EC}" type="datetimeFigureOut">
              <a:rPr lang="en-US"/>
              <a:pPr>
                <a:defRPr/>
              </a:pPr>
              <a:t>6/18/2010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06A8513-AADC-4261-B3CD-640E4EBE96B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953AC12-7FC1-4AF8-804D-81D878239E32}" type="datetimeFigureOut">
              <a:rPr lang="en-US"/>
              <a:pPr>
                <a:defRPr/>
              </a:pPr>
              <a:t>6/18/2010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7259FC-AAEC-4D03-A840-F5CBA597CD5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4A7D4A-9A19-4CBC-83A5-806573C39383}" type="datetimeFigureOut">
              <a:rPr lang="en-US"/>
              <a:pPr>
                <a:defRPr/>
              </a:pPr>
              <a:t>6/18/2010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48CFAD-A338-4A48-98FE-37513845EE5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70AB39D-3351-4969-9729-8596BE8271A6}" type="datetimeFigureOut">
              <a:rPr lang="en-US"/>
              <a:pPr>
                <a:defRPr/>
              </a:pPr>
              <a:t>6/18/2010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934C7D6-249B-47F9-818A-D3ECB9145B0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49D7679-EED3-480F-A547-FDCD84D478C1}" type="datetimeFigureOut">
              <a:rPr lang="en-US"/>
              <a:pPr>
                <a:defRPr/>
              </a:pPr>
              <a:t>6/18/2010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A1AEF8-6C79-4473-9C51-24BC7C7505C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091ED40-4FE6-47F2-A96C-2ED8A5627312}" type="datetimeFigureOut">
              <a:rPr lang="en-US"/>
              <a:pPr>
                <a:defRPr/>
              </a:pPr>
              <a:t>6/18/2010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27981A2-33B9-4DA8-B5D8-0D0ABFC0B19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2A1E11A-0E2A-4B40-8826-866271FDE386}" type="datetimeFigureOut">
              <a:rPr lang="en-US"/>
              <a:pPr>
                <a:defRPr/>
              </a:pPr>
              <a:t>6/18/2010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055D457-84A4-4E3A-BAF2-97FCEC61770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9535E35-1C04-4242-9CFD-4C67FD572265}" type="datetimeFigureOut">
              <a:rPr lang="en-US"/>
              <a:pPr>
                <a:defRPr/>
              </a:pPr>
              <a:t>6/18/2010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E4DC6D1-8769-48C5-981C-CAD012FCD5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FA5C4E3-16CC-4672-AB54-5B2971B404ED}" type="datetimeFigureOut">
              <a:rPr lang="en-US"/>
              <a:pPr>
                <a:defRPr/>
              </a:pPr>
              <a:t>6/18/2010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DC7A28C-96EF-46A0-B9B3-261FD8AFAE9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D2285B1-4336-421F-BC92-1560122CDE63}" type="datetimeFigureOut">
              <a:rPr lang="en-US"/>
              <a:pPr>
                <a:defRPr/>
              </a:pPr>
              <a:t>6/18/2010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D0954C-73FF-4D9A-BA2D-86F96595269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E8ADCD0-47D3-4DFB-947E-84462F4EA5E7}" type="datetimeFigureOut">
              <a:rPr lang="en-US"/>
              <a:pPr>
                <a:defRPr/>
              </a:pPr>
              <a:t>6/18/2010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AB12119E-2D03-431C-8EBE-2A50DF5F0979}"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pk/imgres?imgurl=http://www.ncpedp.org/im-home/Handicap_International.JPG&amp;imgrefurl=http://www.ncpedp.org/walk.htm&amp;h=363&amp;w=1000&amp;sz=159&amp;tbnid=HbuRYK3BJIIEmM:&amp;tbnh=54&amp;tbnw=149&amp;prev=/images?q=logo+handicap+international&amp;hl=en&amp;usg=__ZbJmqqOXzPZBHBUqQmN5WXpMMZM=&amp;sa=X&amp;ei=R6YVTKPsJ46trAe_0c2LCA&amp;ved=0CAYQ9QEwAA"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step.org.pk/"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81000"/>
            <a:ext cx="7772400" cy="1470025"/>
          </a:xfrm>
        </p:spPr>
        <p:txBody>
          <a:bodyPr rtlCol="0">
            <a:normAutofit/>
          </a:bodyPr>
          <a:lstStyle/>
          <a:p>
            <a:pPr fontAlgn="auto">
              <a:spcAft>
                <a:spcPts val="0"/>
              </a:spcAft>
              <a:defRPr/>
            </a:pPr>
            <a:r>
              <a:rPr lang="en-US" sz="3200" dirty="0" smtClean="0">
                <a:solidFill>
                  <a:srgbClr val="FFC000"/>
                </a:solidFill>
                <a:latin typeface="+mn-lt"/>
              </a:rPr>
              <a:t>Country Report - Pakistan</a:t>
            </a:r>
            <a:r>
              <a:rPr lang="en-US" dirty="0" smtClean="0"/>
              <a:t/>
            </a:r>
            <a:br>
              <a:rPr lang="en-US" dirty="0" smtClean="0"/>
            </a:br>
            <a:endParaRPr lang="en-US" dirty="0"/>
          </a:p>
        </p:txBody>
      </p:sp>
      <p:sp>
        <p:nvSpPr>
          <p:cNvPr id="3" name="Subtitle 2"/>
          <p:cNvSpPr>
            <a:spLocks noGrp="1"/>
          </p:cNvSpPr>
          <p:nvPr>
            <p:ph type="subTitle" idx="1"/>
          </p:nvPr>
        </p:nvSpPr>
        <p:spPr>
          <a:xfrm>
            <a:off x="228600" y="4267200"/>
            <a:ext cx="7086600" cy="1752600"/>
          </a:xfrm>
        </p:spPr>
        <p:txBody>
          <a:bodyPr>
            <a:noAutofit/>
          </a:bodyPr>
          <a:lstStyle/>
          <a:p>
            <a:pPr algn="l"/>
            <a:r>
              <a:rPr lang="en-US" sz="2000" b="1" smtClean="0">
                <a:solidFill>
                  <a:srgbClr val="E46C0A"/>
                </a:solidFill>
              </a:rPr>
              <a:t>Mr. Muhammad Atif</a:t>
            </a:r>
          </a:p>
          <a:p>
            <a:pPr algn="l"/>
            <a:r>
              <a:rPr lang="en-US" sz="2000" b="1" smtClean="0">
                <a:solidFill>
                  <a:srgbClr val="E46C0A"/>
                </a:solidFill>
              </a:rPr>
              <a:t>Mr. Ghulam Nabi mNizamani,</a:t>
            </a:r>
          </a:p>
          <a:p>
            <a:pPr algn="l"/>
            <a:r>
              <a:rPr lang="en-US" sz="2000" b="1" smtClean="0">
                <a:solidFill>
                  <a:srgbClr val="E46C0A"/>
                </a:solidFill>
              </a:rPr>
              <a:t>Ms. Abia Akram,</a:t>
            </a:r>
          </a:p>
          <a:p>
            <a:pPr algn="l"/>
            <a:endParaRPr lang="en-US" sz="1800" smtClean="0">
              <a:solidFill>
                <a:srgbClr val="FFFFFF"/>
              </a:solidFill>
            </a:endParaRPr>
          </a:p>
        </p:txBody>
      </p:sp>
      <p:pic>
        <p:nvPicPr>
          <p:cNvPr id="3074" name="Picture 1" descr="E:\Genral Documents\Logos\n130912478179_5491.jpg"/>
          <p:cNvPicPr>
            <a:picLocks noChangeAspect="1" noChangeArrowheads="1"/>
          </p:cNvPicPr>
          <p:nvPr/>
        </p:nvPicPr>
        <p:blipFill>
          <a:blip r:embed="rId2" cstate="print"/>
          <a:srcRect/>
          <a:stretch>
            <a:fillRect/>
          </a:stretch>
        </p:blipFill>
        <p:spPr bwMode="auto">
          <a:xfrm>
            <a:off x="7315200" y="5181600"/>
            <a:ext cx="1447800" cy="1516743"/>
          </a:xfrm>
          <a:prstGeom prst="rect">
            <a:avLst/>
          </a:prstGeom>
          <a:ln>
            <a:noFill/>
          </a:ln>
          <a:effectLst>
            <a:softEdge rad="112500"/>
          </a:effectLst>
        </p:spPr>
      </p:pic>
      <p:sp>
        <p:nvSpPr>
          <p:cNvPr id="6" name="Rectangle 5"/>
          <p:cNvSpPr/>
          <p:nvPr/>
        </p:nvSpPr>
        <p:spPr>
          <a:xfrm>
            <a:off x="685800" y="1600200"/>
            <a:ext cx="8077200" cy="1384300"/>
          </a:xfrm>
          <a:prstGeom prst="rect">
            <a:avLst/>
          </a:prstGeom>
        </p:spPr>
        <p:txBody>
          <a:bodyPr>
            <a:spAutoFit/>
          </a:bodyPr>
          <a:lstStyle/>
          <a:p>
            <a:pPr algn="ctr" fontAlgn="auto">
              <a:spcBef>
                <a:spcPts val="0"/>
              </a:spcBef>
              <a:spcAft>
                <a:spcPts val="0"/>
              </a:spcAft>
              <a:defRPr/>
            </a:pPr>
            <a:r>
              <a:rPr lang="en-US" sz="2800" b="1" dirty="0">
                <a:solidFill>
                  <a:schemeClr val="accent6">
                    <a:lumMod val="75000"/>
                  </a:schemeClr>
                </a:solidFill>
                <a:latin typeface="+mn-lt"/>
                <a:cs typeface="+mn-cs"/>
              </a:rPr>
              <a:t>Seminar for Establishment of Personal Assistance Service Systems in Asia-Pacific, 18-19 June 2010, </a:t>
            </a:r>
          </a:p>
          <a:p>
            <a:pPr algn="ctr" fontAlgn="auto">
              <a:spcBef>
                <a:spcPts val="0"/>
              </a:spcBef>
              <a:spcAft>
                <a:spcPts val="0"/>
              </a:spcAft>
              <a:defRPr/>
            </a:pPr>
            <a:r>
              <a:rPr lang="en-US" sz="2800" b="1" dirty="0">
                <a:solidFill>
                  <a:schemeClr val="accent6">
                    <a:lumMod val="75000"/>
                  </a:schemeClr>
                </a:solidFill>
                <a:latin typeface="+mn-lt"/>
                <a:cs typeface="+mn-cs"/>
              </a:rPr>
              <a:t>Prince Palace Hotel, Bangkok</a:t>
            </a:r>
            <a:endParaRPr lang="en-US" sz="2800" b="1" dirty="0">
              <a:solidFill>
                <a:schemeClr val="accent6">
                  <a:lumMod val="75000"/>
                </a:schemeClr>
              </a:solidFill>
              <a:latin typeface="+mn-lt"/>
              <a:cs typeface="+mn-cs"/>
            </a:endParaRPr>
          </a:p>
        </p:txBody>
      </p:sp>
      <p:pic>
        <p:nvPicPr>
          <p:cNvPr id="49154" name="Picture 2" descr="http://www.google.com.pk/images?q=tbn:HbuRYK3BJIIEmM::www.ncpedp.org/im-home/Handicap_International.JPG&amp;h=62&amp;w=170&amp;usg=__8d07l_egFYvezIyYGTsL_YGwr4w=">
            <a:hlinkClick r:id="rId3"/>
          </p:cNvPr>
          <p:cNvPicPr>
            <a:picLocks noChangeAspect="1" noChangeArrowheads="1"/>
          </p:cNvPicPr>
          <p:nvPr/>
        </p:nvPicPr>
        <p:blipFill>
          <a:blip r:embed="rId4" cstate="print"/>
          <a:srcRect/>
          <a:stretch>
            <a:fillRect/>
          </a:stretch>
        </p:blipFill>
        <p:spPr bwMode="auto">
          <a:xfrm>
            <a:off x="5181600" y="5867400"/>
            <a:ext cx="1524000" cy="60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2"/>
          <a:srcRect/>
          <a:stretch>
            <a:fillRect/>
          </a:stretch>
        </p:blipFill>
        <p:spPr bwMode="auto">
          <a:xfrm>
            <a:off x="2667000" y="1447800"/>
            <a:ext cx="6726238" cy="5654675"/>
          </a:xfrm>
          <a:prstGeom prst="rect">
            <a:avLst/>
          </a:prstGeom>
          <a:noFill/>
          <a:ln w="9525">
            <a:noFill/>
            <a:miter lim="800000"/>
            <a:headEnd/>
            <a:tailEnd/>
          </a:ln>
        </p:spPr>
      </p:pic>
      <p:sp>
        <p:nvSpPr>
          <p:cNvPr id="46083" name="Title 1"/>
          <p:cNvSpPr>
            <a:spLocks noGrp="1"/>
          </p:cNvSpPr>
          <p:nvPr>
            <p:ph type="ctrTitle"/>
          </p:nvPr>
        </p:nvSpPr>
        <p:spPr>
          <a:xfrm>
            <a:off x="457200" y="685800"/>
            <a:ext cx="7315200" cy="1470025"/>
          </a:xfrm>
        </p:spPr>
        <p:txBody>
          <a:bodyPr rtlCol="0">
            <a:normAutofit fontScale="90000"/>
          </a:bodyPr>
          <a:lstStyle/>
          <a:p>
            <a:pPr algn="l" fontAlgn="auto">
              <a:spcAft>
                <a:spcPts val="0"/>
              </a:spcAft>
              <a:defRPr/>
            </a:pPr>
            <a:r>
              <a:rPr lang="en-US" sz="4000" smtClean="0">
                <a:solidFill>
                  <a:srgbClr val="FFC000"/>
                </a:solidFill>
              </a:rPr>
              <a:t>Leadership Conference of Persons with Disabilities </a:t>
            </a:r>
            <a:r>
              <a:rPr lang="en-US" sz="3600" smtClean="0"/>
              <a:t/>
            </a:r>
            <a:br>
              <a:rPr lang="en-US" sz="3600" smtClean="0"/>
            </a:br>
            <a:r>
              <a:rPr lang="en-US" sz="3600" smtClean="0"/>
              <a:t/>
            </a:r>
            <a:br>
              <a:rPr lang="en-US" sz="3600" smtClean="0"/>
            </a:br>
            <a:endParaRPr lang="en-US" sz="3600" smtClean="0"/>
          </a:p>
        </p:txBody>
      </p:sp>
      <p:pic>
        <p:nvPicPr>
          <p:cNvPr id="22531" name="Picture 5" descr="n130912478179_5491"/>
          <p:cNvPicPr>
            <a:picLocks noChangeAspect="1" noChangeArrowheads="1"/>
          </p:cNvPicPr>
          <p:nvPr/>
        </p:nvPicPr>
        <p:blipFill>
          <a:blip r:embed="rId3"/>
          <a:srcRect/>
          <a:stretch>
            <a:fillRect/>
          </a:stretch>
        </p:blipFill>
        <p:spPr bwMode="auto">
          <a:xfrm>
            <a:off x="762000" y="1752600"/>
            <a:ext cx="990600" cy="990600"/>
          </a:xfrm>
          <a:prstGeom prst="rect">
            <a:avLst/>
          </a:prstGeom>
          <a:noFill/>
          <a:ln w="9525">
            <a:noFill/>
            <a:miter lim="800000"/>
            <a:headEnd/>
            <a:tailEnd/>
          </a:ln>
        </p:spPr>
      </p:pic>
      <p:pic>
        <p:nvPicPr>
          <p:cNvPr id="22532" name="Picture 6" descr="ssi logo"/>
          <p:cNvPicPr>
            <a:picLocks noChangeAspect="1" noChangeArrowheads="1"/>
          </p:cNvPicPr>
          <p:nvPr/>
        </p:nvPicPr>
        <p:blipFill>
          <a:blip r:embed="rId4"/>
          <a:srcRect/>
          <a:stretch>
            <a:fillRect/>
          </a:stretch>
        </p:blipFill>
        <p:spPr bwMode="auto">
          <a:xfrm>
            <a:off x="762000" y="4800600"/>
            <a:ext cx="1524000" cy="609600"/>
          </a:xfrm>
          <a:prstGeom prst="rect">
            <a:avLst/>
          </a:prstGeom>
          <a:noFill/>
          <a:ln w="9525">
            <a:noFill/>
            <a:miter lim="800000"/>
            <a:headEnd/>
            <a:tailEnd/>
          </a:ln>
        </p:spPr>
      </p:pic>
      <p:pic>
        <p:nvPicPr>
          <p:cNvPr id="22533" name="Picture 7" descr="Government of Pakistan Logo"/>
          <p:cNvPicPr>
            <a:picLocks noChangeAspect="1" noChangeArrowheads="1"/>
          </p:cNvPicPr>
          <p:nvPr/>
        </p:nvPicPr>
        <p:blipFill>
          <a:blip r:embed="rId5"/>
          <a:srcRect/>
          <a:stretch>
            <a:fillRect/>
          </a:stretch>
        </p:blipFill>
        <p:spPr bwMode="auto">
          <a:xfrm>
            <a:off x="762000" y="5562600"/>
            <a:ext cx="1066800" cy="1143000"/>
          </a:xfrm>
          <a:prstGeom prst="rect">
            <a:avLst/>
          </a:prstGeom>
          <a:noFill/>
          <a:ln w="9525">
            <a:noFill/>
            <a:miter lim="800000"/>
            <a:headEnd/>
            <a:tailEnd/>
          </a:ln>
        </p:spPr>
      </p:pic>
      <p:pic>
        <p:nvPicPr>
          <p:cNvPr id="22534" name="Picture 8" descr="home_logo"/>
          <p:cNvPicPr>
            <a:picLocks noChangeAspect="1" noChangeArrowheads="1"/>
          </p:cNvPicPr>
          <p:nvPr/>
        </p:nvPicPr>
        <p:blipFill>
          <a:blip r:embed="rId6"/>
          <a:srcRect/>
          <a:stretch>
            <a:fillRect/>
          </a:stretch>
        </p:blipFill>
        <p:spPr bwMode="auto">
          <a:xfrm>
            <a:off x="762000" y="2895600"/>
            <a:ext cx="1962150" cy="762000"/>
          </a:xfrm>
          <a:prstGeom prst="rect">
            <a:avLst/>
          </a:prstGeom>
          <a:noFill/>
          <a:ln w="9525">
            <a:noFill/>
            <a:miter lim="800000"/>
            <a:headEnd/>
            <a:tailEnd/>
          </a:ln>
        </p:spPr>
      </p:pic>
      <p:pic>
        <p:nvPicPr>
          <p:cNvPr id="22535" name="Picture 9" descr="untitled"/>
          <p:cNvPicPr>
            <a:picLocks noChangeAspect="1" noChangeArrowheads="1"/>
          </p:cNvPicPr>
          <p:nvPr/>
        </p:nvPicPr>
        <p:blipFill>
          <a:blip r:embed="rId7"/>
          <a:srcRect/>
          <a:stretch>
            <a:fillRect/>
          </a:stretch>
        </p:blipFill>
        <p:spPr bwMode="auto">
          <a:xfrm>
            <a:off x="762000" y="3886200"/>
            <a:ext cx="175260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Footer Placeholder 3"/>
          <p:cNvSpPr>
            <a:spLocks noGrp="1"/>
          </p:cNvSpPr>
          <p:nvPr>
            <p:ph type="ftr" sz="quarter" idx="11"/>
          </p:nvPr>
        </p:nvSpPr>
        <p:spPr bwMode="auto">
          <a:xfrm>
            <a:off x="2362200" y="6492875"/>
            <a:ext cx="289560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solidFill>
                  <a:srgbClr val="FFC000"/>
                </a:solidFill>
                <a:cs typeface="Arial" charset="0"/>
              </a:rPr>
              <a:t>Leadership Conference 2009 - STEP</a:t>
            </a:r>
          </a:p>
        </p:txBody>
      </p:sp>
      <p:sp>
        <p:nvSpPr>
          <p:cNvPr id="5" name="Slide Number Placeholder 4"/>
          <p:cNvSpPr>
            <a:spLocks noGrp="1"/>
          </p:cNvSpPr>
          <p:nvPr>
            <p:ph type="sldNum" sz="quarter" idx="12"/>
          </p:nvPr>
        </p:nvSpPr>
        <p:spPr/>
        <p:txBody>
          <a:bodyPr/>
          <a:lstStyle/>
          <a:p>
            <a:pPr>
              <a:defRPr/>
            </a:pPr>
            <a:fld id="{11377FDE-AFC1-48A1-9637-370D2D918950}" type="slidenum">
              <a:rPr lang="en-US"/>
              <a:pPr>
                <a:defRPr/>
              </a:pPr>
              <a:t>11</a:t>
            </a:fld>
            <a:endParaRPr lang="en-US"/>
          </a:p>
        </p:txBody>
      </p:sp>
      <p:pic>
        <p:nvPicPr>
          <p:cNvPr id="23555" name="Picture 2" descr="C:\Documents and Settings\Abia\Desktop\Abia L\Step Pic_\01.jpg"/>
          <p:cNvPicPr>
            <a:picLocks noGrp="1" noChangeAspect="1" noChangeArrowheads="1"/>
          </p:cNvPicPr>
          <p:nvPr>
            <p:ph idx="1"/>
          </p:nvPr>
        </p:nvPicPr>
        <p:blipFill>
          <a:blip r:embed="rId2"/>
          <a:srcRect/>
          <a:stretch>
            <a:fillRect/>
          </a:stretch>
        </p:blipFill>
        <p:spPr>
          <a:xfrm>
            <a:off x="298450" y="615950"/>
            <a:ext cx="4522788" cy="10874375"/>
          </a:xfrm>
        </p:spPr>
      </p:pic>
      <p:pic>
        <p:nvPicPr>
          <p:cNvPr id="23556" name="Picture 3" descr="C:\Documents and Settings\Abia\Desktop\Abia L\52.jpg"/>
          <p:cNvPicPr>
            <a:picLocks noChangeAspect="1" noChangeArrowheads="1"/>
          </p:cNvPicPr>
          <p:nvPr/>
        </p:nvPicPr>
        <p:blipFill>
          <a:blip r:embed="rId3"/>
          <a:srcRect/>
          <a:stretch>
            <a:fillRect/>
          </a:stretch>
        </p:blipFill>
        <p:spPr bwMode="auto">
          <a:xfrm>
            <a:off x="5410200" y="1447800"/>
            <a:ext cx="2876550" cy="2286000"/>
          </a:xfrm>
          <a:prstGeom prst="rect">
            <a:avLst/>
          </a:prstGeom>
          <a:noFill/>
          <a:ln w="9525">
            <a:noFill/>
            <a:miter lim="800000"/>
            <a:headEnd/>
            <a:tailEnd/>
          </a:ln>
        </p:spPr>
      </p:pic>
      <p:pic>
        <p:nvPicPr>
          <p:cNvPr id="23557" name="Picture 4" descr="C:\Documents and Settings\Abia\Desktop\Abia L\63.jpg"/>
          <p:cNvPicPr>
            <a:picLocks noChangeAspect="1" noChangeArrowheads="1"/>
          </p:cNvPicPr>
          <p:nvPr/>
        </p:nvPicPr>
        <p:blipFill>
          <a:blip r:embed="rId4"/>
          <a:srcRect/>
          <a:stretch>
            <a:fillRect/>
          </a:stretch>
        </p:blipFill>
        <p:spPr bwMode="auto">
          <a:xfrm>
            <a:off x="5410200" y="3886200"/>
            <a:ext cx="2895600" cy="2438400"/>
          </a:xfrm>
          <a:prstGeom prst="rect">
            <a:avLst/>
          </a:prstGeom>
          <a:noFill/>
          <a:ln w="9525">
            <a:noFill/>
            <a:miter lim="800000"/>
            <a:headEnd/>
            <a:tailEnd/>
          </a:ln>
        </p:spPr>
      </p:pic>
      <p:sp>
        <p:nvSpPr>
          <p:cNvPr id="23558" name="Title 7"/>
          <p:cNvSpPr>
            <a:spLocks noGrp="1"/>
          </p:cNvSpPr>
          <p:nvPr>
            <p:ph type="title"/>
          </p:nvPr>
        </p:nvSpPr>
        <p:spPr/>
        <p:txBody>
          <a:bodyPr/>
          <a:lstStyle/>
          <a:p>
            <a:endParaRPr 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mtClean="0">
                <a:solidFill>
                  <a:srgbClr val="FFC000"/>
                </a:solidFill>
              </a:rPr>
              <a:t>Advocacy</a:t>
            </a:r>
          </a:p>
        </p:txBody>
      </p:sp>
      <p:pic>
        <p:nvPicPr>
          <p:cNvPr id="24578" name="Picture 2" descr="C:\Documents and Settings\Abia\Desktop\present\DSC02063.JPG"/>
          <p:cNvPicPr>
            <a:picLocks noGrp="1" noChangeAspect="1" noChangeArrowheads="1"/>
          </p:cNvPicPr>
          <p:nvPr>
            <p:ph idx="1"/>
          </p:nvPr>
        </p:nvPicPr>
        <p:blipFill>
          <a:blip r:embed="rId2"/>
          <a:srcRect/>
          <a:stretch>
            <a:fillRect/>
          </a:stretch>
        </p:blipFill>
        <p:spPr>
          <a:xfrm>
            <a:off x="533400" y="1752600"/>
            <a:ext cx="4160838" cy="3578225"/>
          </a:xfrm>
        </p:spPr>
      </p:pic>
      <p:pic>
        <p:nvPicPr>
          <p:cNvPr id="24579" name="Picture 5" descr="C:\Documents and Settings\Abia\Desktop\present\Mix Pic (41).JPG"/>
          <p:cNvPicPr>
            <a:picLocks noChangeAspect="1" noChangeArrowheads="1"/>
          </p:cNvPicPr>
          <p:nvPr/>
        </p:nvPicPr>
        <p:blipFill>
          <a:blip r:embed="rId3"/>
          <a:srcRect/>
          <a:stretch>
            <a:fillRect/>
          </a:stretch>
        </p:blipFill>
        <p:spPr bwMode="auto">
          <a:xfrm>
            <a:off x="4800600" y="2743200"/>
            <a:ext cx="4095750" cy="354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ubtitle 2"/>
          <p:cNvSpPr>
            <a:spLocks noGrp="1"/>
          </p:cNvSpPr>
          <p:nvPr>
            <p:ph type="subTitle" idx="1"/>
          </p:nvPr>
        </p:nvSpPr>
        <p:spPr>
          <a:xfrm>
            <a:off x="1371600" y="152400"/>
            <a:ext cx="6400800" cy="1143000"/>
          </a:xfrm>
        </p:spPr>
        <p:txBody>
          <a:bodyPr/>
          <a:lstStyle/>
          <a:p>
            <a:r>
              <a:rPr lang="en-US" smtClean="0">
                <a:solidFill>
                  <a:srgbClr val="FFC000"/>
                </a:solidFill>
              </a:rPr>
              <a:t>Story Based Knowledge Management (SBKM) with APCD Thailand</a:t>
            </a:r>
          </a:p>
        </p:txBody>
      </p:sp>
      <p:pic>
        <p:nvPicPr>
          <p:cNvPr id="4099" name="Picture 3" descr="C:\Documents and Settings\AdDiCt\Desktop\abia\SL385887.JPG"/>
          <p:cNvPicPr>
            <a:picLocks noChangeAspect="1" noChangeArrowheads="1"/>
          </p:cNvPicPr>
          <p:nvPr/>
        </p:nvPicPr>
        <p:blipFill>
          <a:blip r:embed="rId2" cstate="email"/>
          <a:srcRect/>
          <a:stretch>
            <a:fillRect/>
          </a:stretch>
        </p:blipFill>
        <p:spPr bwMode="auto">
          <a:xfrm>
            <a:off x="4495800" y="1752600"/>
            <a:ext cx="4070392" cy="4495800"/>
          </a:xfrm>
          <a:prstGeom prst="rect">
            <a:avLst/>
          </a:prstGeom>
          <a:noFill/>
          <a:effectLst>
            <a:softEdge rad="635000"/>
          </a:effectLst>
        </p:spPr>
      </p:pic>
      <p:pic>
        <p:nvPicPr>
          <p:cNvPr id="25603" name="Picture 4" descr="D:\abia\present\Mix Pic (25).JPG"/>
          <p:cNvPicPr>
            <a:picLocks noChangeAspect="1" noChangeArrowheads="1"/>
          </p:cNvPicPr>
          <p:nvPr/>
        </p:nvPicPr>
        <p:blipFill>
          <a:blip r:embed="rId3"/>
          <a:srcRect/>
          <a:stretch>
            <a:fillRect/>
          </a:stretch>
        </p:blipFill>
        <p:spPr bwMode="auto">
          <a:xfrm>
            <a:off x="609600" y="1981200"/>
            <a:ext cx="3571875"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ubtitle 2"/>
          <p:cNvSpPr>
            <a:spLocks noGrp="1"/>
          </p:cNvSpPr>
          <p:nvPr>
            <p:ph type="subTitle" idx="1"/>
          </p:nvPr>
        </p:nvSpPr>
        <p:spPr>
          <a:xfrm>
            <a:off x="1371600" y="152400"/>
            <a:ext cx="6400800" cy="1143000"/>
          </a:xfrm>
        </p:spPr>
        <p:txBody>
          <a:bodyPr/>
          <a:lstStyle/>
          <a:p>
            <a:r>
              <a:rPr lang="en-US" smtClean="0">
                <a:solidFill>
                  <a:srgbClr val="FFC000"/>
                </a:solidFill>
              </a:rPr>
              <a:t>RADIO PROGRAM</a:t>
            </a:r>
          </a:p>
        </p:txBody>
      </p:sp>
      <p:pic>
        <p:nvPicPr>
          <p:cNvPr id="4098" name="Picture 2" descr="G:\abia\Picture 007.jpg"/>
          <p:cNvPicPr>
            <a:picLocks noChangeAspect="1" noChangeArrowheads="1"/>
          </p:cNvPicPr>
          <p:nvPr/>
        </p:nvPicPr>
        <p:blipFill>
          <a:blip r:embed="rId2" cstate="email"/>
          <a:srcRect/>
          <a:stretch>
            <a:fillRect/>
          </a:stretch>
        </p:blipFill>
        <p:spPr bwMode="auto">
          <a:xfrm>
            <a:off x="805392" y="1125532"/>
            <a:ext cx="7424208" cy="4894268"/>
          </a:xfrm>
          <a:prstGeom prst="rect">
            <a:avLst/>
          </a:prstGeom>
          <a:noFill/>
          <a:effectLst>
            <a:softEdge rad="317500"/>
          </a:effectLst>
        </p:spPr>
      </p:pic>
      <p:sp>
        <p:nvSpPr>
          <p:cNvPr id="4" name="TextBox 3"/>
          <p:cNvSpPr txBox="1"/>
          <p:nvPr/>
        </p:nvSpPr>
        <p:spPr>
          <a:xfrm>
            <a:off x="381000" y="5943600"/>
            <a:ext cx="6324600" cy="400050"/>
          </a:xfrm>
          <a:prstGeom prst="rect">
            <a:avLst/>
          </a:prstGeom>
          <a:noFill/>
        </p:spPr>
        <p:txBody>
          <a:bodyPr>
            <a:spAutoFit/>
          </a:bodyPr>
          <a:lstStyle/>
          <a:p>
            <a:pPr fontAlgn="auto">
              <a:spcBef>
                <a:spcPts val="0"/>
              </a:spcBef>
              <a:spcAft>
                <a:spcPts val="0"/>
              </a:spcAft>
              <a:defRPr/>
            </a:pPr>
            <a:r>
              <a:rPr lang="en-US" sz="2000" dirty="0">
                <a:solidFill>
                  <a:schemeClr val="accent6"/>
                </a:solidFill>
                <a:latin typeface="+mn-lt"/>
                <a:cs typeface="+mn-cs"/>
              </a:rPr>
              <a:t>MD Bait-</a:t>
            </a:r>
            <a:r>
              <a:rPr lang="en-US" sz="2000" dirty="0" err="1">
                <a:solidFill>
                  <a:schemeClr val="accent6"/>
                </a:solidFill>
                <a:latin typeface="+mn-lt"/>
                <a:cs typeface="+mn-cs"/>
              </a:rPr>
              <a:t>ul</a:t>
            </a:r>
            <a:r>
              <a:rPr lang="en-US" sz="2000" dirty="0">
                <a:solidFill>
                  <a:schemeClr val="accent6"/>
                </a:solidFill>
                <a:latin typeface="+mn-lt"/>
                <a:cs typeface="+mn-cs"/>
              </a:rPr>
              <a:t>-</a:t>
            </a:r>
            <a:r>
              <a:rPr lang="en-US" sz="2000" dirty="0" err="1">
                <a:solidFill>
                  <a:schemeClr val="accent6"/>
                </a:solidFill>
                <a:latin typeface="+mn-lt"/>
                <a:cs typeface="+mn-cs"/>
              </a:rPr>
              <a:t>Maal</a:t>
            </a:r>
            <a:r>
              <a:rPr lang="en-US" sz="2000" dirty="0">
                <a:solidFill>
                  <a:schemeClr val="accent6"/>
                </a:solidFill>
                <a:latin typeface="+mn-lt"/>
                <a:cs typeface="+mn-cs"/>
              </a:rPr>
              <a:t> on Wheel-Chair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ubtitle 2"/>
          <p:cNvSpPr>
            <a:spLocks noGrp="1"/>
          </p:cNvSpPr>
          <p:nvPr>
            <p:ph type="subTitle" idx="1"/>
          </p:nvPr>
        </p:nvSpPr>
        <p:spPr>
          <a:xfrm>
            <a:off x="1371600" y="152400"/>
            <a:ext cx="6400800" cy="1143000"/>
          </a:xfrm>
        </p:spPr>
        <p:txBody>
          <a:bodyPr/>
          <a:lstStyle/>
          <a:p>
            <a:r>
              <a:rPr lang="en-US" smtClean="0">
                <a:solidFill>
                  <a:srgbClr val="FFC000"/>
                </a:solidFill>
              </a:rPr>
              <a:t>ADVOCACY through</a:t>
            </a:r>
          </a:p>
        </p:txBody>
      </p:sp>
      <p:sp>
        <p:nvSpPr>
          <p:cNvPr id="4" name="Subtitle 2"/>
          <p:cNvSpPr txBox="1">
            <a:spLocks/>
          </p:cNvSpPr>
          <p:nvPr/>
        </p:nvSpPr>
        <p:spPr>
          <a:xfrm>
            <a:off x="76200" y="1219200"/>
            <a:ext cx="3200400" cy="533400"/>
          </a:xfrm>
          <a:prstGeom prst="rect">
            <a:avLst/>
          </a:prstGeom>
        </p:spPr>
        <p:txBody>
          <a:bodyPr>
            <a:normAutofit fontScale="92500" lnSpcReduction="10000"/>
          </a:bodyPr>
          <a:lstStyle/>
          <a:p>
            <a:pPr fontAlgn="auto">
              <a:spcBef>
                <a:spcPct val="20000"/>
              </a:spcBef>
              <a:spcAft>
                <a:spcPts val="0"/>
              </a:spcAft>
              <a:buFont typeface="Arial" pitchFamily="34" charset="0"/>
              <a:buNone/>
              <a:defRPr/>
            </a:pPr>
            <a:r>
              <a:rPr lang="en-US" sz="3200" dirty="0">
                <a:solidFill>
                  <a:schemeClr val="accent6"/>
                </a:solidFill>
                <a:latin typeface="+mn-lt"/>
                <a:cs typeface="+mn-cs"/>
              </a:rPr>
              <a:t>        STEP Website</a:t>
            </a:r>
          </a:p>
        </p:txBody>
      </p:sp>
      <p:pic>
        <p:nvPicPr>
          <p:cNvPr id="7170" name="Picture 2"/>
          <p:cNvPicPr>
            <a:picLocks noChangeAspect="1" noChangeArrowheads="1"/>
          </p:cNvPicPr>
          <p:nvPr/>
        </p:nvPicPr>
        <p:blipFill>
          <a:blip r:embed="rId2" cstate="email"/>
          <a:srcRect/>
          <a:stretch>
            <a:fillRect/>
          </a:stretch>
        </p:blipFill>
        <p:spPr bwMode="auto">
          <a:xfrm>
            <a:off x="0" y="2286000"/>
            <a:ext cx="4343400" cy="3602264"/>
          </a:xfrm>
          <a:prstGeom prst="rect">
            <a:avLst/>
          </a:prstGeom>
          <a:noFill/>
          <a:ln w="9525">
            <a:noFill/>
            <a:miter lim="800000"/>
            <a:headEnd/>
            <a:tailEnd/>
          </a:ln>
          <a:effectLst>
            <a:softEdge rad="317500"/>
          </a:effectLst>
        </p:spPr>
      </p:pic>
      <p:sp>
        <p:nvSpPr>
          <p:cNvPr id="5" name="Subtitle 2"/>
          <p:cNvSpPr txBox="1">
            <a:spLocks/>
          </p:cNvSpPr>
          <p:nvPr/>
        </p:nvSpPr>
        <p:spPr>
          <a:xfrm>
            <a:off x="5257800" y="1219200"/>
            <a:ext cx="2895600" cy="685800"/>
          </a:xfrm>
          <a:prstGeom prst="rect">
            <a:avLst/>
          </a:prstGeom>
        </p:spPr>
        <p:txBody>
          <a:bodyPr>
            <a:normAutofit/>
          </a:bodyPr>
          <a:lstStyle/>
          <a:p>
            <a:pPr fontAlgn="auto">
              <a:spcBef>
                <a:spcPct val="20000"/>
              </a:spcBef>
              <a:spcAft>
                <a:spcPts val="0"/>
              </a:spcAft>
              <a:buFont typeface="Arial" pitchFamily="34" charset="0"/>
              <a:buNone/>
              <a:defRPr/>
            </a:pPr>
            <a:r>
              <a:rPr lang="en-US" sz="3200" dirty="0">
                <a:solidFill>
                  <a:schemeClr val="tx1">
                    <a:tint val="75000"/>
                  </a:schemeClr>
                </a:solidFill>
                <a:latin typeface="+mn-lt"/>
                <a:cs typeface="+mn-cs"/>
              </a:rPr>
              <a:t>        </a:t>
            </a:r>
            <a:r>
              <a:rPr lang="en-US" sz="3200" dirty="0" err="1">
                <a:solidFill>
                  <a:schemeClr val="accent6"/>
                </a:solidFill>
                <a:latin typeface="+mn-lt"/>
                <a:cs typeface="+mn-cs"/>
              </a:rPr>
              <a:t>Facebook</a:t>
            </a:r>
            <a:endParaRPr lang="en-US" sz="3200" dirty="0">
              <a:solidFill>
                <a:schemeClr val="accent6"/>
              </a:solidFill>
              <a:latin typeface="+mn-lt"/>
              <a:cs typeface="+mn-cs"/>
            </a:endParaRPr>
          </a:p>
        </p:txBody>
      </p:sp>
      <p:pic>
        <p:nvPicPr>
          <p:cNvPr id="7171" name="Picture 3"/>
          <p:cNvPicPr>
            <a:picLocks noChangeAspect="1" noChangeArrowheads="1"/>
          </p:cNvPicPr>
          <p:nvPr/>
        </p:nvPicPr>
        <p:blipFill>
          <a:blip r:embed="rId3" cstate="email"/>
          <a:srcRect/>
          <a:stretch>
            <a:fillRect/>
          </a:stretch>
        </p:blipFill>
        <p:spPr bwMode="auto">
          <a:xfrm>
            <a:off x="4572000" y="2286000"/>
            <a:ext cx="4572000" cy="35814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3200" dirty="0" smtClean="0">
                <a:solidFill>
                  <a:srgbClr val="FFC000"/>
                </a:solidFill>
                <a:latin typeface="+mn-lt"/>
                <a:ea typeface="+mn-ea"/>
                <a:cs typeface="+mn-cs"/>
              </a:rPr>
              <a:t>Documentaries</a:t>
            </a:r>
            <a:r>
              <a:rPr lang="en-US" dirty="0" smtClean="0">
                <a:solidFill>
                  <a:srgbClr val="FFC000"/>
                </a:solidFill>
              </a:rPr>
              <a:t> </a:t>
            </a:r>
            <a:endParaRPr lang="en-US" dirty="0">
              <a:solidFill>
                <a:srgbClr val="FFC000"/>
              </a:solidFill>
            </a:endParaRPr>
          </a:p>
        </p:txBody>
      </p:sp>
      <p:sp>
        <p:nvSpPr>
          <p:cNvPr id="16387" name="Content Placeholder 2"/>
          <p:cNvSpPr>
            <a:spLocks noGrp="1"/>
          </p:cNvSpPr>
          <p:nvPr>
            <p:ph idx="1"/>
          </p:nvPr>
        </p:nvSpPr>
        <p:spPr>
          <a:xfrm>
            <a:off x="457200" y="1600200"/>
            <a:ext cx="4038600" cy="4525963"/>
          </a:xfrm>
        </p:spPr>
        <p:txBody>
          <a:bodyPr rtlCol="0">
            <a:normAutofit/>
          </a:bodyPr>
          <a:lstStyle/>
          <a:p>
            <a:pPr fontAlgn="auto">
              <a:spcAft>
                <a:spcPts val="0"/>
              </a:spcAft>
              <a:buFont typeface="Arial" pitchFamily="34" charset="0"/>
              <a:buChar char="•"/>
              <a:defRPr/>
            </a:pPr>
            <a:r>
              <a:rPr lang="en-US" dirty="0" smtClean="0">
                <a:solidFill>
                  <a:schemeClr val="accent6"/>
                </a:solidFill>
              </a:rPr>
              <a:t>Agents of Change</a:t>
            </a:r>
          </a:p>
          <a:p>
            <a:pPr fontAlgn="auto">
              <a:spcAft>
                <a:spcPts val="0"/>
              </a:spcAft>
              <a:buFont typeface="Arial" pitchFamily="34" charset="0"/>
              <a:buChar char="•"/>
              <a:defRPr/>
            </a:pPr>
            <a:r>
              <a:rPr lang="en-US" dirty="0" smtClean="0">
                <a:solidFill>
                  <a:schemeClr val="accent6"/>
                </a:solidFill>
              </a:rPr>
              <a:t>Beyond the Voice of Our Own </a:t>
            </a:r>
          </a:p>
        </p:txBody>
      </p:sp>
      <p:pic>
        <p:nvPicPr>
          <p:cNvPr id="4" name="Picture 3" descr="C:\Documents and Settings\Abia\Desktop\beyond the voice of our own.bmp"/>
          <p:cNvPicPr/>
          <p:nvPr/>
        </p:nvPicPr>
        <p:blipFill>
          <a:blip r:embed="rId2" cstate="email"/>
          <a:srcRect/>
          <a:stretch>
            <a:fillRect/>
          </a:stretch>
        </p:blipFill>
        <p:spPr bwMode="auto">
          <a:xfrm>
            <a:off x="4533900" y="2133600"/>
            <a:ext cx="4305300" cy="4143375"/>
          </a:xfrm>
          <a:prstGeom prst="rect">
            <a:avLst/>
          </a:prstGeom>
          <a:ln>
            <a:noFill/>
          </a:ln>
          <a:effectLst>
            <a:softEdge rad="112500"/>
          </a:effectLst>
        </p:spPr>
      </p:pic>
      <p:pic>
        <p:nvPicPr>
          <p:cNvPr id="28676" name="Picture 6" descr="D:\press coverage\Picture 002.jpg"/>
          <p:cNvPicPr>
            <a:picLocks noChangeAspect="1" noChangeArrowheads="1"/>
          </p:cNvPicPr>
          <p:nvPr/>
        </p:nvPicPr>
        <p:blipFill>
          <a:blip r:embed="rId3"/>
          <a:srcRect/>
          <a:stretch>
            <a:fillRect/>
          </a:stretch>
        </p:blipFill>
        <p:spPr bwMode="auto">
          <a:xfrm>
            <a:off x="1447800" y="3429000"/>
            <a:ext cx="2779713" cy="2566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066800"/>
            <a:ext cx="10210800" cy="1143000"/>
          </a:xfrm>
          <a:solidFill>
            <a:schemeClr val="bg1"/>
          </a:solidFill>
        </p:spPr>
        <p:txBody>
          <a:bodyPr rtlCol="0">
            <a:no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TRAINING </a:t>
            </a:r>
          </a:p>
          <a:p>
            <a:pPr fontAlgn="auto">
              <a:spcAft>
                <a:spcPts val="0"/>
              </a:spcAft>
              <a:buFont typeface="Arial" pitchFamily="34" charset="0"/>
              <a:buNone/>
              <a:defRPr/>
            </a:pPr>
            <a:r>
              <a:rPr lang="en-US" sz="6600" b="1" dirty="0" smtClean="0">
                <a:solidFill>
                  <a:schemeClr val="accent6"/>
                </a:solidFill>
                <a:latin typeface="Curlz MT" pitchFamily="82" charset="0"/>
              </a:rPr>
              <a:t>&amp; </a:t>
            </a:r>
          </a:p>
          <a:p>
            <a:pPr fontAlgn="auto">
              <a:spcAft>
                <a:spcPts val="0"/>
              </a:spcAft>
              <a:buFont typeface="Arial" pitchFamily="34" charset="0"/>
              <a:buNone/>
              <a:defRPr/>
            </a:pPr>
            <a:r>
              <a:rPr lang="en-US" sz="6600" b="1" dirty="0" smtClean="0">
                <a:solidFill>
                  <a:schemeClr val="accent6"/>
                </a:solidFill>
                <a:latin typeface="Curlz MT" pitchFamily="82" charset="0"/>
              </a:rPr>
              <a:t>CAPACITY BUILDING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0"/>
            <a:ext cx="8229600" cy="1143000"/>
          </a:xfrm>
        </p:spPr>
        <p:txBody>
          <a:bodyPr/>
          <a:lstStyle/>
          <a:p>
            <a:r>
              <a:rPr lang="en-US" smtClean="0">
                <a:solidFill>
                  <a:srgbClr val="FFC000"/>
                </a:solidFill>
              </a:rPr>
              <a:t>Saudi Embassy</a:t>
            </a:r>
          </a:p>
        </p:txBody>
      </p:sp>
      <p:pic>
        <p:nvPicPr>
          <p:cNvPr id="30722" name="Content Placeholder 3" descr="C:\Documents and Settings\Abia\Desktop\present\Saudi Embassy (58).JPG"/>
          <p:cNvPicPr>
            <a:picLocks noGrp="1"/>
          </p:cNvPicPr>
          <p:nvPr>
            <p:ph idx="1"/>
          </p:nvPr>
        </p:nvPicPr>
        <p:blipFill>
          <a:blip r:embed="rId2"/>
          <a:srcRect/>
          <a:stretch>
            <a:fillRect/>
          </a:stretch>
        </p:blipFill>
        <p:spPr>
          <a:xfrm>
            <a:off x="609600" y="1219200"/>
            <a:ext cx="3048000" cy="3048000"/>
          </a:xfrm>
        </p:spPr>
      </p:pic>
      <p:pic>
        <p:nvPicPr>
          <p:cNvPr id="30723" name="Picture 4" descr="C:\Documents and Settings\Abia\Desktop\present\Saudi Embassy (61).JPG"/>
          <p:cNvPicPr>
            <a:picLocks noChangeAspect="1" noChangeArrowheads="1"/>
          </p:cNvPicPr>
          <p:nvPr/>
        </p:nvPicPr>
        <p:blipFill>
          <a:blip r:embed="rId3"/>
          <a:srcRect/>
          <a:stretch>
            <a:fillRect/>
          </a:stretch>
        </p:blipFill>
        <p:spPr bwMode="auto">
          <a:xfrm>
            <a:off x="4953000" y="1066800"/>
            <a:ext cx="3916363" cy="3200400"/>
          </a:xfrm>
          <a:prstGeom prst="rect">
            <a:avLst/>
          </a:prstGeom>
          <a:noFill/>
          <a:ln w="9525">
            <a:noFill/>
            <a:miter lim="800000"/>
            <a:headEnd/>
            <a:tailEnd/>
          </a:ln>
        </p:spPr>
      </p:pic>
      <p:pic>
        <p:nvPicPr>
          <p:cNvPr id="17413" name="Picture 2" descr="D:\abia\_T4L0029.JPG"/>
          <p:cNvPicPr>
            <a:picLocks noChangeAspect="1" noChangeArrowheads="1"/>
          </p:cNvPicPr>
          <p:nvPr/>
        </p:nvPicPr>
        <p:blipFill>
          <a:blip r:embed="rId4"/>
          <a:srcRect/>
          <a:stretch>
            <a:fillRect/>
          </a:stretch>
        </p:blipFill>
        <p:spPr bwMode="auto">
          <a:xfrm>
            <a:off x="3886200" y="3657600"/>
            <a:ext cx="3532188" cy="29051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ubtitle 2"/>
          <p:cNvSpPr>
            <a:spLocks noGrp="1"/>
          </p:cNvSpPr>
          <p:nvPr>
            <p:ph type="subTitle" idx="1"/>
          </p:nvPr>
        </p:nvSpPr>
        <p:spPr>
          <a:xfrm>
            <a:off x="1295400" y="228600"/>
            <a:ext cx="6400800" cy="1143000"/>
          </a:xfrm>
        </p:spPr>
        <p:txBody>
          <a:bodyPr rtlCol="0">
            <a:normAutofit lnSpcReduction="10000"/>
          </a:bodyPr>
          <a:lstStyle/>
          <a:p>
            <a:pPr fontAlgn="auto">
              <a:spcAft>
                <a:spcPts val="0"/>
              </a:spcAft>
              <a:buFont typeface="Arial" pitchFamily="34" charset="0"/>
              <a:buNone/>
              <a:defRPr/>
            </a:pPr>
            <a:r>
              <a:rPr lang="en-US" smtClean="0">
                <a:solidFill>
                  <a:srgbClr val="FFC000"/>
                </a:solidFill>
              </a:rPr>
              <a:t>Disability Awareness Training</a:t>
            </a:r>
          </a:p>
          <a:p>
            <a:pPr fontAlgn="auto">
              <a:spcAft>
                <a:spcPts val="0"/>
              </a:spcAft>
              <a:buFont typeface="Arial" pitchFamily="34" charset="0"/>
              <a:buNone/>
              <a:defRPr/>
            </a:pPr>
            <a:r>
              <a:rPr lang="en-US" smtClean="0">
                <a:solidFill>
                  <a:srgbClr val="FFC000"/>
                </a:solidFill>
              </a:rPr>
              <a:t>AQS</a:t>
            </a:r>
          </a:p>
        </p:txBody>
      </p:sp>
      <p:pic>
        <p:nvPicPr>
          <p:cNvPr id="2050" name="Picture 2" descr="G:\abia\Samaa Media Workshop (107).JPG"/>
          <p:cNvPicPr>
            <a:picLocks noChangeAspect="1" noChangeArrowheads="1"/>
          </p:cNvPicPr>
          <p:nvPr/>
        </p:nvPicPr>
        <p:blipFill>
          <a:blip r:embed="rId2" cstate="email"/>
          <a:srcRect/>
          <a:stretch>
            <a:fillRect/>
          </a:stretch>
        </p:blipFill>
        <p:spPr bwMode="auto">
          <a:xfrm>
            <a:off x="381000" y="1181099"/>
            <a:ext cx="8534400" cy="5829301"/>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0"/>
            <a:ext cx="8229600" cy="1143000"/>
          </a:xfrm>
        </p:spPr>
        <p:txBody>
          <a:bodyPr rtlCol="0">
            <a:normAutofit/>
          </a:bodyPr>
          <a:lstStyle/>
          <a:p>
            <a:pPr fontAlgn="auto">
              <a:spcAft>
                <a:spcPts val="0"/>
              </a:spcAft>
              <a:defRPr/>
            </a:pPr>
            <a:r>
              <a:rPr lang="en-US" sz="3600" dirty="0" smtClean="0">
                <a:solidFill>
                  <a:srgbClr val="FFC000"/>
                </a:solidFill>
                <a:latin typeface="+mn-lt"/>
              </a:rPr>
              <a:t>Special Talent Exchange Program (STEP)</a:t>
            </a:r>
          </a:p>
        </p:txBody>
      </p:sp>
      <p:sp>
        <p:nvSpPr>
          <p:cNvPr id="6148" name="Text Box 4"/>
          <p:cNvSpPr txBox="1">
            <a:spLocks noChangeArrowheads="1"/>
          </p:cNvSpPr>
          <p:nvPr/>
        </p:nvSpPr>
        <p:spPr bwMode="auto">
          <a:xfrm>
            <a:off x="762000" y="990600"/>
            <a:ext cx="8153400" cy="3416300"/>
          </a:xfrm>
          <a:prstGeom prst="rect">
            <a:avLst/>
          </a:prstGeom>
          <a:noFill/>
          <a:ln w="9525">
            <a:noFill/>
            <a:miter lim="800000"/>
            <a:headEnd/>
            <a:tailEnd/>
          </a:ln>
        </p:spPr>
        <p:txBody>
          <a:bodyPr>
            <a:spAutoFit/>
          </a:bodyPr>
          <a:lstStyle/>
          <a:p>
            <a:pPr fontAlgn="auto">
              <a:spcBef>
                <a:spcPct val="50000"/>
              </a:spcBef>
              <a:spcAft>
                <a:spcPts val="0"/>
              </a:spcAft>
              <a:defRPr/>
            </a:pPr>
            <a:r>
              <a:rPr lang="en-US" sz="2400" b="1" dirty="0">
                <a:solidFill>
                  <a:schemeClr val="accent6">
                    <a:lumMod val="75000"/>
                  </a:schemeClr>
                </a:solidFill>
                <a:latin typeface="+mn-lt"/>
                <a:cs typeface="Times New Roman" pitchFamily="18" charset="0"/>
              </a:rPr>
              <a:t>Launched in 1997 </a:t>
            </a:r>
          </a:p>
          <a:p>
            <a:pPr algn="just" fontAlgn="auto">
              <a:spcBef>
                <a:spcPct val="50000"/>
              </a:spcBef>
              <a:spcAft>
                <a:spcPts val="0"/>
              </a:spcAft>
              <a:buFont typeface="Wingdings" pitchFamily="2" charset="2"/>
              <a:buNone/>
              <a:defRPr/>
            </a:pPr>
            <a:r>
              <a:rPr lang="en-US" sz="2400" dirty="0">
                <a:latin typeface="+mn-lt"/>
                <a:cs typeface="Times New Roman" pitchFamily="18" charset="0"/>
              </a:rPr>
              <a:t>STEP an organization of </a:t>
            </a:r>
            <a:r>
              <a:rPr lang="en-US" sz="2400" dirty="0">
                <a:latin typeface="+mn-lt"/>
                <a:cs typeface="Times New Roman" pitchFamily="18" charset="0"/>
              </a:rPr>
              <a:t>Persons with Disabilities, campaigning </a:t>
            </a:r>
            <a:r>
              <a:rPr lang="en-US" sz="2400" dirty="0">
                <a:latin typeface="+mn-lt"/>
                <a:cs typeface="Times New Roman" pitchFamily="18" charset="0"/>
              </a:rPr>
              <a:t>to promote the empowerment, independence and inclusion of all disabled people across Pakistan</a:t>
            </a:r>
            <a:r>
              <a:rPr lang="en-US" sz="2400" dirty="0">
                <a:latin typeface="+mn-lt"/>
                <a:cs typeface="Times New Roman" pitchFamily="18" charset="0"/>
              </a:rPr>
              <a:t>.</a:t>
            </a:r>
          </a:p>
          <a:p>
            <a:pPr fontAlgn="auto">
              <a:spcBef>
                <a:spcPct val="50000"/>
              </a:spcBef>
              <a:spcAft>
                <a:spcPts val="0"/>
              </a:spcAft>
              <a:buFont typeface="Wingdings" pitchFamily="2" charset="2"/>
              <a:buNone/>
              <a:defRPr/>
            </a:pPr>
            <a:r>
              <a:rPr lang="en-US" dirty="0">
                <a:latin typeface="+mn-lt"/>
                <a:cs typeface="Times New Roman" pitchFamily="18" charset="0"/>
                <a:hlinkClick r:id="rId2"/>
              </a:rPr>
              <a:t>www.step.org.pk</a:t>
            </a:r>
            <a:r>
              <a:rPr lang="en-US" dirty="0">
                <a:latin typeface="+mn-lt"/>
                <a:cs typeface="Times New Roman" pitchFamily="18" charset="0"/>
              </a:rPr>
              <a:t> </a:t>
            </a:r>
            <a:endParaRPr lang="en-US" dirty="0">
              <a:latin typeface="+mn-lt"/>
              <a:cs typeface="Times New Roman" pitchFamily="18" charset="0"/>
            </a:endParaRPr>
          </a:p>
          <a:p>
            <a:pPr fontAlgn="auto">
              <a:spcBef>
                <a:spcPct val="50000"/>
              </a:spcBef>
              <a:spcAft>
                <a:spcPts val="0"/>
              </a:spcAft>
              <a:buFont typeface="Wingdings" pitchFamily="2" charset="2"/>
              <a:buChar char="q"/>
              <a:defRPr/>
            </a:pPr>
            <a:endParaRPr lang="en-US" dirty="0">
              <a:latin typeface="Verdana" pitchFamily="34" charset="0"/>
              <a:cs typeface="Times New Roman" pitchFamily="18" charset="0"/>
            </a:endParaRPr>
          </a:p>
          <a:p>
            <a:pPr fontAlgn="auto">
              <a:spcBef>
                <a:spcPct val="50000"/>
              </a:spcBef>
              <a:spcAft>
                <a:spcPts val="0"/>
              </a:spcAft>
              <a:buFont typeface="Wingdings" pitchFamily="2" charset="2"/>
              <a:buChar char="q"/>
              <a:defRPr/>
            </a:pPr>
            <a:endParaRPr lang="en-US" dirty="0">
              <a:latin typeface="Verdana" pitchFamily="34" charset="0"/>
              <a:cs typeface="+mn-cs"/>
            </a:endParaRPr>
          </a:p>
          <a:p>
            <a:pPr fontAlgn="auto">
              <a:spcBef>
                <a:spcPct val="50000"/>
              </a:spcBef>
              <a:spcAft>
                <a:spcPts val="0"/>
              </a:spcAft>
              <a:buFont typeface="Wingdings" pitchFamily="2" charset="2"/>
              <a:buChar char="q"/>
              <a:defRPr/>
            </a:pPr>
            <a:endParaRPr lang="en-US" dirty="0">
              <a:latin typeface="Verdana" pitchFamily="34" charset="0"/>
              <a:cs typeface="+mn-cs"/>
            </a:endParaRPr>
          </a:p>
        </p:txBody>
      </p:sp>
      <p:pic>
        <p:nvPicPr>
          <p:cNvPr id="6149" name="Picture 5" descr="DSCF3749"/>
          <p:cNvPicPr>
            <a:picLocks noChangeAspect="1" noChangeArrowheads="1"/>
          </p:cNvPicPr>
          <p:nvPr/>
        </p:nvPicPr>
        <p:blipFill>
          <a:blip r:embed="rId3" cstate="print"/>
          <a:srcRect/>
          <a:stretch>
            <a:fillRect/>
          </a:stretch>
        </p:blipFill>
        <p:spPr bwMode="auto">
          <a:xfrm>
            <a:off x="5486400" y="2819400"/>
            <a:ext cx="3352800" cy="3733800"/>
          </a:xfrm>
          <a:prstGeom prst="rect">
            <a:avLst/>
          </a:prstGeom>
          <a:ln>
            <a:noFill/>
          </a:ln>
          <a:effectLst>
            <a:softEdge rad="112500"/>
          </a:effectLst>
        </p:spPr>
      </p:pic>
      <p:pic>
        <p:nvPicPr>
          <p:cNvPr id="7" name="Picture 3" descr="Atif to brief"/>
          <p:cNvPicPr>
            <a:picLocks noChangeAspect="1" noChangeArrowheads="1"/>
          </p:cNvPicPr>
          <p:nvPr/>
        </p:nvPicPr>
        <p:blipFill>
          <a:blip r:embed="rId4" cstate="print"/>
          <a:srcRect/>
          <a:stretch>
            <a:fillRect/>
          </a:stretch>
        </p:blipFill>
        <p:spPr bwMode="auto">
          <a:xfrm>
            <a:off x="838200" y="3429000"/>
            <a:ext cx="4419600" cy="3276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2667000"/>
            <a:ext cx="7239000" cy="1143000"/>
          </a:xfrm>
          <a:solidFill>
            <a:schemeClr val="bg1"/>
          </a:solidFill>
        </p:spPr>
        <p:txBody>
          <a:bodyPr rtlCol="0">
            <a:no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ACCESSIBILITY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72200" y="381000"/>
            <a:ext cx="2971800" cy="4419600"/>
          </a:xfrm>
        </p:spPr>
        <p:txBody>
          <a:bodyPr rtlCol="0">
            <a:normAutofit/>
          </a:bodyPr>
          <a:lstStyle/>
          <a:p>
            <a:pPr algn="r" fontAlgn="auto">
              <a:spcAft>
                <a:spcPts val="0"/>
              </a:spcAft>
              <a:buFont typeface="Arial" pitchFamily="34" charset="0"/>
              <a:buNone/>
              <a:defRPr/>
            </a:pPr>
            <a:r>
              <a:rPr lang="en-US" dirty="0" smtClean="0"/>
              <a:t>Accessibility Audit</a:t>
            </a:r>
          </a:p>
          <a:p>
            <a:pPr algn="r" fontAlgn="auto">
              <a:spcAft>
                <a:spcPts val="0"/>
              </a:spcAft>
              <a:buFont typeface="Arial" pitchFamily="34" charset="0"/>
              <a:buNone/>
              <a:defRPr/>
            </a:pPr>
            <a:r>
              <a:rPr lang="en-US" dirty="0" smtClean="0"/>
              <a:t> of </a:t>
            </a:r>
            <a:r>
              <a:rPr lang="en-US" dirty="0" err="1" smtClean="0"/>
              <a:t>Telenor</a:t>
            </a:r>
            <a:r>
              <a:rPr lang="en-US" dirty="0" smtClean="0"/>
              <a:t> CHQ</a:t>
            </a:r>
          </a:p>
          <a:p>
            <a:pPr algn="r" fontAlgn="auto">
              <a:spcAft>
                <a:spcPts val="0"/>
              </a:spcAft>
              <a:buFont typeface="Arial" pitchFamily="34" charset="0"/>
              <a:buNone/>
              <a:defRPr/>
            </a:pPr>
            <a:endParaRPr lang="en-US" dirty="0" smtClean="0"/>
          </a:p>
          <a:p>
            <a:pPr algn="r" fontAlgn="auto">
              <a:spcAft>
                <a:spcPts val="0"/>
              </a:spcAft>
              <a:buFont typeface="Arial" pitchFamily="34" charset="0"/>
              <a:buNone/>
              <a:defRPr/>
            </a:pPr>
            <a:r>
              <a:rPr lang="en-US" dirty="0" smtClean="0"/>
              <a:t>F-7 Islamabad </a:t>
            </a:r>
            <a:endParaRPr lang="en-US" dirty="0"/>
          </a:p>
        </p:txBody>
      </p:sp>
      <p:pic>
        <p:nvPicPr>
          <p:cNvPr id="33794" name="Picture 2" descr="G:\abia\SL383822.JPG"/>
          <p:cNvPicPr>
            <a:picLocks noChangeAspect="1" noChangeArrowheads="1"/>
          </p:cNvPicPr>
          <p:nvPr/>
        </p:nvPicPr>
        <p:blipFill>
          <a:blip r:embed="rId2"/>
          <a:srcRect/>
          <a:stretch>
            <a:fillRect/>
          </a:stretch>
        </p:blipFill>
        <p:spPr bwMode="auto">
          <a:xfrm>
            <a:off x="0" y="0"/>
            <a:ext cx="61976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667000"/>
            <a:ext cx="6400800" cy="1143000"/>
          </a:xfrm>
          <a:solidFill>
            <a:schemeClr val="bg1"/>
          </a:solidFill>
        </p:spPr>
        <p:txBody>
          <a:bodyPr rtlCol="0">
            <a:no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EMPLOYMENT EXCHANGE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52400"/>
            <a:ext cx="6400800" cy="1143000"/>
          </a:xfrm>
        </p:spPr>
        <p:txBody>
          <a:bodyPr rtlCol="0">
            <a:normAutofit/>
          </a:bodyPr>
          <a:lstStyle/>
          <a:p>
            <a:pPr fontAlgn="auto">
              <a:spcAft>
                <a:spcPts val="0"/>
              </a:spcAft>
              <a:buFont typeface="Arial" pitchFamily="34" charset="0"/>
              <a:buNone/>
              <a:defRPr/>
            </a:pPr>
            <a:r>
              <a:rPr lang="en-US" dirty="0" smtClean="0"/>
              <a:t>STEP Job Board with </a:t>
            </a:r>
            <a:r>
              <a:rPr lang="en-US" dirty="0" err="1" smtClean="0"/>
              <a:t>BrightSpyre</a:t>
            </a:r>
            <a:endParaRPr lang="en-US" dirty="0"/>
          </a:p>
        </p:txBody>
      </p:sp>
      <p:pic>
        <p:nvPicPr>
          <p:cNvPr id="35842" name="Picture 3" descr="D:\abia\SL383943.JPG"/>
          <p:cNvPicPr>
            <a:picLocks noChangeAspect="1" noChangeArrowheads="1"/>
          </p:cNvPicPr>
          <p:nvPr/>
        </p:nvPicPr>
        <p:blipFill>
          <a:blip r:embed="rId2"/>
          <a:srcRect/>
          <a:stretch>
            <a:fillRect/>
          </a:stretch>
        </p:blipFill>
        <p:spPr bwMode="auto">
          <a:xfrm>
            <a:off x="533400" y="1143000"/>
            <a:ext cx="2971800" cy="3429000"/>
          </a:xfrm>
          <a:prstGeom prst="rect">
            <a:avLst/>
          </a:prstGeom>
          <a:noFill/>
          <a:ln w="9525">
            <a:noFill/>
            <a:miter lim="800000"/>
            <a:headEnd/>
            <a:tailEnd/>
          </a:ln>
        </p:spPr>
      </p:pic>
      <p:pic>
        <p:nvPicPr>
          <p:cNvPr id="35843" name="Picture 4" descr="C:\Documents and Settings\Abia\Desktop\job board.JPG"/>
          <p:cNvPicPr>
            <a:picLocks noChangeAspect="1" noChangeArrowheads="1"/>
          </p:cNvPicPr>
          <p:nvPr/>
        </p:nvPicPr>
        <p:blipFill>
          <a:blip r:embed="rId3"/>
          <a:srcRect/>
          <a:stretch>
            <a:fillRect/>
          </a:stretch>
        </p:blipFill>
        <p:spPr bwMode="auto">
          <a:xfrm>
            <a:off x="3962400" y="1219200"/>
            <a:ext cx="49530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0"/>
            <a:ext cx="7467600" cy="2819400"/>
          </a:xfrm>
        </p:spPr>
        <p:txBody>
          <a:bodyPr rtlCol="0">
            <a:normAutofit/>
          </a:bodyPr>
          <a:lstStyle/>
          <a:p>
            <a:pPr marL="420624" indent="-384048" algn="just" fontAlgn="auto">
              <a:spcAft>
                <a:spcPts val="0"/>
              </a:spcAft>
              <a:buFont typeface="Wingdings 2"/>
              <a:buNone/>
              <a:defRPr/>
            </a:pPr>
            <a:r>
              <a:rPr lang="en-US" dirty="0" smtClean="0"/>
              <a:t>	</a:t>
            </a:r>
            <a:endParaRPr lang="en-US" sz="2800" dirty="0" smtClean="0">
              <a:effectLst>
                <a:outerShdw blurRad="38100" dist="38100" dir="2700000" algn="tl">
                  <a:srgbClr val="000000">
                    <a:alpha val="43137"/>
                  </a:srgbClr>
                </a:outerShdw>
              </a:effectLst>
              <a:latin typeface="Tahoma" pitchFamily="34" charset="0"/>
              <a:ea typeface="+mj-ea"/>
              <a:cs typeface="Tahoma" pitchFamily="34" charset="0"/>
            </a:endParaRPr>
          </a:p>
          <a:p>
            <a:pPr marL="420624" indent="-384048" algn="ctr" fontAlgn="auto">
              <a:spcAft>
                <a:spcPts val="0"/>
              </a:spcAft>
              <a:buFont typeface="Wingdings 2"/>
              <a:buNone/>
              <a:defRPr/>
            </a:pPr>
            <a:endParaRPr lang="en-US" sz="800" dirty="0" smtClean="0">
              <a:solidFill>
                <a:srgbClr val="FFC000"/>
              </a:solidFill>
            </a:endParaRPr>
          </a:p>
          <a:p>
            <a:pPr marL="420624" indent="-384048" algn="ctr" fontAlgn="auto">
              <a:spcAft>
                <a:spcPts val="0"/>
              </a:spcAft>
              <a:buFont typeface="Wingdings 2"/>
              <a:buNone/>
              <a:defRPr/>
            </a:pPr>
            <a:r>
              <a:rPr lang="en-US" dirty="0" smtClean="0">
                <a:solidFill>
                  <a:srgbClr val="FFC000"/>
                </a:solidFill>
              </a:rPr>
              <a:t>Creating market linkages – a triumph!</a:t>
            </a:r>
            <a:endParaRPr lang="en-US" dirty="0">
              <a:solidFill>
                <a:srgbClr val="FFC000"/>
              </a:solidFill>
            </a:endParaRPr>
          </a:p>
        </p:txBody>
      </p:sp>
      <p:sp>
        <p:nvSpPr>
          <p:cNvPr id="4" name="Footer Placeholder 3"/>
          <p:cNvSpPr>
            <a:spLocks noGrp="1"/>
          </p:cNvSpPr>
          <p:nvPr>
            <p:ph type="ftr" sz="quarter" idx="11"/>
          </p:nvPr>
        </p:nvSpPr>
        <p:spPr/>
        <p:txBody>
          <a:bodyPr/>
          <a:lstStyle/>
          <a:p>
            <a:pPr>
              <a:defRPr/>
            </a:pPr>
            <a:r>
              <a:rPr lang="en-US"/>
              <a:t>Abia Akram - Disability Advisory Unit </a:t>
            </a:r>
          </a:p>
        </p:txBody>
      </p:sp>
      <p:pic>
        <p:nvPicPr>
          <p:cNvPr id="36867" name="Picture 4" descr="D:\abia\present\Mix Pic (9).JPG"/>
          <p:cNvPicPr>
            <a:picLocks noChangeAspect="1" noChangeArrowheads="1"/>
          </p:cNvPicPr>
          <p:nvPr/>
        </p:nvPicPr>
        <p:blipFill>
          <a:blip r:embed="rId2"/>
          <a:srcRect/>
          <a:stretch>
            <a:fillRect/>
          </a:stretch>
        </p:blipFill>
        <p:spPr bwMode="auto">
          <a:xfrm>
            <a:off x="1676400" y="2133600"/>
            <a:ext cx="5486400" cy="3646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048000"/>
            <a:ext cx="6400800" cy="1143000"/>
          </a:xfrm>
          <a:solidFill>
            <a:schemeClr val="bg1"/>
          </a:solidFill>
        </p:spPr>
        <p:txBody>
          <a:bodyPr rtlCol="0">
            <a:norm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SPORTS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ubtitle 2"/>
          <p:cNvSpPr>
            <a:spLocks noGrp="1"/>
          </p:cNvSpPr>
          <p:nvPr>
            <p:ph type="subTitle" idx="1"/>
          </p:nvPr>
        </p:nvSpPr>
        <p:spPr>
          <a:xfrm>
            <a:off x="1371600" y="152400"/>
            <a:ext cx="6400800" cy="1143000"/>
          </a:xfrm>
        </p:spPr>
        <p:txBody>
          <a:bodyPr/>
          <a:lstStyle/>
          <a:p>
            <a:r>
              <a:rPr lang="en-US" smtClean="0">
                <a:solidFill>
                  <a:srgbClr val="FFC000"/>
                </a:solidFill>
              </a:rPr>
              <a:t>National Wheel Chair Cricket Tournament 2010</a:t>
            </a:r>
          </a:p>
        </p:txBody>
      </p:sp>
      <p:pic>
        <p:nvPicPr>
          <p:cNvPr id="10242" name="Picture 2" descr="G:\abia\_T4L0093.JPG"/>
          <p:cNvPicPr>
            <a:picLocks noChangeAspect="1" noChangeArrowheads="1"/>
          </p:cNvPicPr>
          <p:nvPr/>
        </p:nvPicPr>
        <p:blipFill>
          <a:blip r:embed="rId2" cstate="email"/>
          <a:srcRect/>
          <a:stretch>
            <a:fillRect/>
          </a:stretch>
        </p:blipFill>
        <p:spPr bwMode="auto">
          <a:xfrm>
            <a:off x="-228601" y="1295400"/>
            <a:ext cx="5486401" cy="5562600"/>
          </a:xfrm>
          <a:prstGeom prst="rect">
            <a:avLst/>
          </a:prstGeom>
          <a:noFill/>
          <a:effectLst>
            <a:softEdge rad="635000"/>
          </a:effectLst>
        </p:spPr>
      </p:pic>
      <p:pic>
        <p:nvPicPr>
          <p:cNvPr id="10243" name="Picture 3" descr="G:\abia\_T4L9929.JPG"/>
          <p:cNvPicPr>
            <a:picLocks noChangeAspect="1" noChangeArrowheads="1"/>
          </p:cNvPicPr>
          <p:nvPr/>
        </p:nvPicPr>
        <p:blipFill>
          <a:blip r:embed="rId3" cstate="email"/>
          <a:srcRect/>
          <a:stretch>
            <a:fillRect/>
          </a:stretch>
        </p:blipFill>
        <p:spPr bwMode="auto">
          <a:xfrm>
            <a:off x="4495800" y="1295400"/>
            <a:ext cx="5334000" cy="5562600"/>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US" smtClean="0">
                <a:solidFill>
                  <a:srgbClr val="FFC000"/>
                </a:solidFill>
              </a:rPr>
              <a:t>Livelihoods </a:t>
            </a:r>
          </a:p>
        </p:txBody>
      </p:sp>
      <p:pic>
        <p:nvPicPr>
          <p:cNvPr id="39938" name="Picture 10" descr="D:\abia\present\Mix Pic (399).JPG"/>
          <p:cNvPicPr>
            <a:picLocks noGrp="1" noChangeAspect="1" noChangeArrowheads="1"/>
          </p:cNvPicPr>
          <p:nvPr>
            <p:ph idx="1"/>
          </p:nvPr>
        </p:nvPicPr>
        <p:blipFill>
          <a:blip r:embed="rId2"/>
          <a:srcRect/>
          <a:stretch>
            <a:fillRect/>
          </a:stretch>
        </p:blipFill>
        <p:spPr>
          <a:xfrm>
            <a:off x="4495800" y="1752600"/>
            <a:ext cx="4410075" cy="4678363"/>
          </a:xfrm>
        </p:spPr>
      </p:pic>
      <p:pic>
        <p:nvPicPr>
          <p:cNvPr id="39939" name="Picture 3" descr="D:\abia\present\hhh.JPG"/>
          <p:cNvPicPr>
            <a:picLocks noChangeAspect="1" noChangeArrowheads="1"/>
          </p:cNvPicPr>
          <p:nvPr/>
        </p:nvPicPr>
        <p:blipFill>
          <a:blip r:embed="rId3"/>
          <a:srcRect/>
          <a:stretch>
            <a:fillRect/>
          </a:stretch>
        </p:blipFill>
        <p:spPr bwMode="auto">
          <a:xfrm>
            <a:off x="533400" y="1524000"/>
            <a:ext cx="35052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685800" y="2743200"/>
            <a:ext cx="8229600" cy="1143000"/>
          </a:xfrm>
        </p:spPr>
        <p:txBody>
          <a:bodyPr rtlCol="0">
            <a:normAutofit/>
          </a:bodyPr>
          <a:lstStyle/>
          <a:p>
            <a:pPr fontAlgn="auto">
              <a:spcBef>
                <a:spcPct val="20000"/>
              </a:spcBef>
              <a:spcAft>
                <a:spcPts val="0"/>
              </a:spcAft>
              <a:defRPr/>
            </a:pPr>
            <a:r>
              <a:rPr lang="en-US" sz="6600" b="1" dirty="0" smtClean="0">
                <a:solidFill>
                  <a:schemeClr val="accent6"/>
                </a:solidFill>
                <a:latin typeface="Curlz MT" pitchFamily="82" charset="0"/>
                <a:ea typeface="+mn-ea"/>
                <a:cs typeface="+mn-cs"/>
              </a:rPr>
              <a:t>Women with Disabilities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rtlCol="0">
            <a:normAutofit fontScale="90000"/>
          </a:bodyPr>
          <a:lstStyle/>
          <a:p>
            <a:pPr fontAlgn="auto">
              <a:spcAft>
                <a:spcPts val="0"/>
              </a:spcAft>
              <a:defRPr/>
            </a:pPr>
            <a:r>
              <a:rPr lang="en-US" sz="3200" dirty="0" smtClean="0">
                <a:solidFill>
                  <a:srgbClr val="FFC000"/>
                </a:solidFill>
              </a:rPr>
              <a:t>Women with Disabilities</a:t>
            </a:r>
            <a:br>
              <a:rPr lang="en-US" sz="3200" dirty="0" smtClean="0">
                <a:solidFill>
                  <a:srgbClr val="FFC000"/>
                </a:solidFill>
              </a:rPr>
            </a:br>
            <a:r>
              <a:rPr lang="en-US" sz="3200" dirty="0" smtClean="0">
                <a:solidFill>
                  <a:srgbClr val="FFC000"/>
                </a:solidFill>
              </a:rPr>
              <a:t>National Forum’s Coordination Meeting</a:t>
            </a:r>
            <a:r>
              <a:rPr lang="en-US" sz="4000" dirty="0" smtClean="0">
                <a:solidFill>
                  <a:srgbClr val="FFC000"/>
                </a:solidFill>
              </a:rPr>
              <a:t> </a:t>
            </a:r>
          </a:p>
        </p:txBody>
      </p:sp>
      <p:sp>
        <p:nvSpPr>
          <p:cNvPr id="4" name="Footer Placeholder 3"/>
          <p:cNvSpPr>
            <a:spLocks noGrp="1"/>
          </p:cNvSpPr>
          <p:nvPr>
            <p:ph type="ftr" sz="quarter" idx="11"/>
          </p:nvPr>
        </p:nvSpPr>
        <p:spPr/>
        <p:txBody>
          <a:bodyPr/>
          <a:lstStyle/>
          <a:p>
            <a:pPr>
              <a:defRPr/>
            </a:pPr>
            <a:r>
              <a:rPr lang="en-US"/>
              <a:t>Leadership Conference 2009 - STEP</a:t>
            </a:r>
          </a:p>
        </p:txBody>
      </p:sp>
      <p:sp>
        <p:nvSpPr>
          <p:cNvPr id="5" name="Slide Number Placeholder 4"/>
          <p:cNvSpPr>
            <a:spLocks noGrp="1"/>
          </p:cNvSpPr>
          <p:nvPr>
            <p:ph type="sldNum" sz="quarter" idx="12"/>
          </p:nvPr>
        </p:nvSpPr>
        <p:spPr/>
        <p:txBody>
          <a:bodyPr/>
          <a:lstStyle/>
          <a:p>
            <a:pPr>
              <a:defRPr/>
            </a:pPr>
            <a:fld id="{7BFB1CBE-155B-4B50-9ED3-FC43ADC1F4EE}" type="slidenum">
              <a:rPr lang="en-US"/>
              <a:pPr>
                <a:defRPr/>
              </a:pPr>
              <a:t>29</a:t>
            </a:fld>
            <a:endParaRPr lang="en-US"/>
          </a:p>
        </p:txBody>
      </p:sp>
      <p:pic>
        <p:nvPicPr>
          <p:cNvPr id="41988" name="Picture 2" descr="C:\Documents and Settings\Abia\Desktop\Abia L\91.jpg"/>
          <p:cNvPicPr>
            <a:picLocks noGrp="1" noChangeAspect="1" noChangeArrowheads="1"/>
          </p:cNvPicPr>
          <p:nvPr>
            <p:ph idx="1"/>
          </p:nvPr>
        </p:nvPicPr>
        <p:blipFill>
          <a:blip r:embed="rId2"/>
          <a:srcRect/>
          <a:stretch>
            <a:fillRect/>
          </a:stretch>
        </p:blipFill>
        <p:spPr>
          <a:xfrm>
            <a:off x="261938" y="1212850"/>
            <a:ext cx="5419725" cy="10137775"/>
          </a:xfrm>
        </p:spPr>
      </p:pic>
      <p:pic>
        <p:nvPicPr>
          <p:cNvPr id="41989" name="Picture 3" descr="C:\Documents and Settings\Abia\Desktop\Abia L\90.jpg"/>
          <p:cNvPicPr>
            <a:picLocks noChangeAspect="1" noChangeArrowheads="1"/>
          </p:cNvPicPr>
          <p:nvPr/>
        </p:nvPicPr>
        <p:blipFill>
          <a:blip r:embed="rId3"/>
          <a:srcRect/>
          <a:stretch>
            <a:fillRect/>
          </a:stretch>
        </p:blipFill>
        <p:spPr bwMode="auto">
          <a:xfrm>
            <a:off x="6172200" y="1447800"/>
            <a:ext cx="2705100" cy="2514600"/>
          </a:xfrm>
          <a:prstGeom prst="rect">
            <a:avLst/>
          </a:prstGeom>
          <a:noFill/>
          <a:ln w="9525">
            <a:noFill/>
            <a:miter lim="800000"/>
            <a:headEnd/>
            <a:tailEnd/>
          </a:ln>
        </p:spPr>
      </p:pic>
      <p:pic>
        <p:nvPicPr>
          <p:cNvPr id="41990" name="Picture 4" descr="C:\Documents and Settings\Abia\Desktop\Abia L\162.jpg"/>
          <p:cNvPicPr>
            <a:picLocks noChangeAspect="1" noChangeArrowheads="1"/>
          </p:cNvPicPr>
          <p:nvPr/>
        </p:nvPicPr>
        <p:blipFill>
          <a:blip r:embed="rId4"/>
          <a:srcRect/>
          <a:stretch>
            <a:fillRect/>
          </a:stretch>
        </p:blipFill>
        <p:spPr bwMode="auto">
          <a:xfrm>
            <a:off x="6096000" y="4038600"/>
            <a:ext cx="266700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rtlCol="0">
            <a:normAutofit/>
          </a:bodyPr>
          <a:lstStyle/>
          <a:p>
            <a:pPr algn="l" fontAlgn="auto">
              <a:spcAft>
                <a:spcPts val="0"/>
              </a:spcAft>
              <a:defRPr/>
            </a:pPr>
            <a:r>
              <a:rPr lang="en-US" sz="3600" dirty="0" smtClean="0">
                <a:solidFill>
                  <a:schemeClr val="accent6">
                    <a:lumMod val="75000"/>
                  </a:schemeClr>
                </a:solidFill>
              </a:rPr>
              <a:t>CILC Initiatives</a:t>
            </a:r>
            <a:endParaRPr lang="en-US" sz="3600" dirty="0">
              <a:solidFill>
                <a:schemeClr val="accent6">
                  <a:lumMod val="75000"/>
                </a:schemeClr>
              </a:solidFill>
            </a:endParaRPr>
          </a:p>
        </p:txBody>
      </p:sp>
      <p:sp>
        <p:nvSpPr>
          <p:cNvPr id="3" name="Content Placeholder 2"/>
          <p:cNvSpPr>
            <a:spLocks noGrp="1"/>
          </p:cNvSpPr>
          <p:nvPr>
            <p:ph idx="1"/>
          </p:nvPr>
        </p:nvSpPr>
        <p:spPr>
          <a:xfrm>
            <a:off x="228600" y="1295400"/>
            <a:ext cx="4343400" cy="5410200"/>
          </a:xfrm>
        </p:spPr>
        <p:txBody>
          <a:bodyPr rtlCol="0">
            <a:normAutofit fontScale="25000" lnSpcReduction="20000"/>
          </a:bodyPr>
          <a:lstStyle/>
          <a:p>
            <a:pPr algn="just" fontAlgn="auto">
              <a:spcAft>
                <a:spcPts val="0"/>
              </a:spcAft>
              <a:buFont typeface="Wingdings" pitchFamily="2" charset="2"/>
              <a:buChar char="§"/>
              <a:defRPr/>
            </a:pPr>
            <a:r>
              <a:rPr lang="en-US" sz="8000" dirty="0" smtClean="0">
                <a:cs typeface="Times New Roman" pitchFamily="18" charset="0"/>
              </a:rPr>
              <a:t>IL Concept introduced in Pakistan by Mr. </a:t>
            </a:r>
            <a:r>
              <a:rPr lang="en-US" sz="8000" dirty="0" err="1" smtClean="0">
                <a:cs typeface="Times New Roman" pitchFamily="18" charset="0"/>
              </a:rPr>
              <a:t>Shafiq-ur-Rehman</a:t>
            </a:r>
            <a:r>
              <a:rPr lang="en-US" sz="8000" dirty="0" smtClean="0">
                <a:cs typeface="Times New Roman" pitchFamily="18" charset="0"/>
              </a:rPr>
              <a:t> in 2002</a:t>
            </a:r>
          </a:p>
          <a:p>
            <a:pPr algn="just" fontAlgn="auto">
              <a:spcAft>
                <a:spcPts val="0"/>
              </a:spcAft>
              <a:buFont typeface="Wingdings" pitchFamily="2" charset="2"/>
              <a:buChar char="§"/>
              <a:defRPr/>
            </a:pPr>
            <a:endParaRPr lang="en-US" sz="8000" dirty="0" smtClean="0">
              <a:cs typeface="Times New Roman" pitchFamily="18" charset="0"/>
            </a:endParaRPr>
          </a:p>
          <a:p>
            <a:pPr algn="just" fontAlgn="auto">
              <a:spcAft>
                <a:spcPts val="0"/>
              </a:spcAft>
              <a:buFont typeface="Wingdings" pitchFamily="2" charset="2"/>
              <a:buChar char="§"/>
              <a:defRPr/>
            </a:pPr>
            <a:r>
              <a:rPr lang="en-US" sz="8000" dirty="0" smtClean="0">
                <a:cs typeface="Times New Roman" pitchFamily="18" charset="0"/>
              </a:rPr>
              <a:t>Right after the earthquake in October 2005 Ex-Trainees of Asia Pacific Center on Disability (APCD) pioneer the concept of IL in Capital city of Islamabad</a:t>
            </a:r>
          </a:p>
          <a:p>
            <a:pPr algn="just" fontAlgn="auto">
              <a:spcAft>
                <a:spcPts val="0"/>
              </a:spcAft>
              <a:buFont typeface="Wingdings" pitchFamily="2" charset="2"/>
              <a:buChar char="§"/>
              <a:defRPr/>
            </a:pPr>
            <a:endParaRPr lang="en-US" sz="8000" dirty="0" smtClean="0">
              <a:cs typeface="Times New Roman" pitchFamily="18" charset="0"/>
            </a:endParaRPr>
          </a:p>
          <a:p>
            <a:pPr algn="just" fontAlgn="auto">
              <a:spcAft>
                <a:spcPts val="0"/>
              </a:spcAft>
              <a:buFont typeface="Wingdings" pitchFamily="2" charset="2"/>
              <a:buChar char="§"/>
              <a:defRPr/>
            </a:pPr>
            <a:r>
              <a:rPr lang="en-US" sz="8000" dirty="0" smtClean="0">
                <a:cs typeface="Times New Roman" pitchFamily="18" charset="0"/>
              </a:rPr>
              <a:t>A group of four women with disabilities received extensive Managerial Course on Independent Living and Peer-Counseling from APCD, Bangkok Thailand. </a:t>
            </a:r>
          </a:p>
          <a:p>
            <a:pPr algn="just" fontAlgn="auto">
              <a:spcAft>
                <a:spcPts val="0"/>
              </a:spcAft>
              <a:buFont typeface="Wingdings" pitchFamily="2" charset="2"/>
              <a:buChar char="§"/>
              <a:defRPr/>
            </a:pPr>
            <a:endParaRPr lang="en-US" sz="8000" dirty="0" smtClean="0">
              <a:cs typeface="Times New Roman" pitchFamily="18" charset="0"/>
            </a:endParaRPr>
          </a:p>
          <a:p>
            <a:pPr algn="just" fontAlgn="auto">
              <a:spcAft>
                <a:spcPts val="0"/>
              </a:spcAft>
              <a:buFont typeface="Wingdings" pitchFamily="2" charset="2"/>
              <a:buChar char="§"/>
              <a:defRPr/>
            </a:pPr>
            <a:r>
              <a:rPr lang="en-US" sz="9600" dirty="0" smtClean="0">
                <a:solidFill>
                  <a:srgbClr val="FFC000"/>
                </a:solidFill>
                <a:cs typeface="Times New Roman" pitchFamily="18" charset="0"/>
              </a:rPr>
              <a:t>The trained staff  of STEP formally started CILC in April 2006</a:t>
            </a:r>
          </a:p>
          <a:p>
            <a:pPr fontAlgn="auto">
              <a:spcAft>
                <a:spcPts val="0"/>
              </a:spcAft>
              <a:buFont typeface="Wingdings" pitchFamily="2" charset="2"/>
              <a:buChar char="§"/>
              <a:defRPr/>
            </a:pPr>
            <a:endParaRPr lang="en-US" dirty="0" smtClean="0"/>
          </a:p>
        </p:txBody>
      </p:sp>
      <p:pic>
        <p:nvPicPr>
          <p:cNvPr id="4" name="Picture 5" descr="DSCF2757"/>
          <p:cNvPicPr>
            <a:picLocks noChangeAspect="1" noChangeArrowheads="1"/>
          </p:cNvPicPr>
          <p:nvPr/>
        </p:nvPicPr>
        <p:blipFill>
          <a:blip r:embed="rId2" cstate="print"/>
          <a:srcRect/>
          <a:stretch>
            <a:fillRect/>
          </a:stretch>
        </p:blipFill>
        <p:spPr bwMode="auto">
          <a:xfrm>
            <a:off x="4953000" y="762000"/>
            <a:ext cx="3352800" cy="2514600"/>
          </a:xfrm>
          <a:prstGeom prst="rect">
            <a:avLst/>
          </a:prstGeom>
          <a:ln>
            <a:noFill/>
          </a:ln>
          <a:effectLst>
            <a:softEdge rad="112500"/>
          </a:effectLst>
        </p:spPr>
      </p:pic>
      <p:pic>
        <p:nvPicPr>
          <p:cNvPr id="6" name="Picture 4" descr="IMG_5502"/>
          <p:cNvPicPr>
            <a:picLocks noChangeAspect="1" noChangeArrowheads="1"/>
          </p:cNvPicPr>
          <p:nvPr/>
        </p:nvPicPr>
        <p:blipFill>
          <a:blip r:embed="rId3" cstate="print"/>
          <a:srcRect/>
          <a:stretch>
            <a:fillRect/>
          </a:stretch>
        </p:blipFill>
        <p:spPr bwMode="auto">
          <a:xfrm>
            <a:off x="5105400" y="3352800"/>
            <a:ext cx="3886200" cy="3276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8" descr="SL387311.JPG"/>
          <p:cNvPicPr>
            <a:picLocks noChangeArrowheads="1"/>
          </p:cNvPicPr>
          <p:nvPr/>
        </p:nvPicPr>
        <p:blipFill>
          <a:blip r:embed="rId2" cstate="print">
            <a:lum bright="-20000"/>
          </a:blip>
          <a:srcRect/>
          <a:stretch>
            <a:fillRect/>
          </a:stretch>
        </p:blipFill>
        <p:spPr bwMode="auto">
          <a:xfrm>
            <a:off x="228600" y="152400"/>
            <a:ext cx="9144000" cy="6626225"/>
          </a:xfrm>
          <a:prstGeom prst="rect">
            <a:avLst/>
          </a:prstGeom>
          <a:ln>
            <a:noFill/>
          </a:ln>
          <a:effectLst>
            <a:softEdge rad="112500"/>
          </a:effectLst>
        </p:spPr>
      </p:pic>
      <p:sp>
        <p:nvSpPr>
          <p:cNvPr id="2" name="Title 1"/>
          <p:cNvSpPr>
            <a:spLocks noGrp="1"/>
          </p:cNvSpPr>
          <p:nvPr>
            <p:ph type="title"/>
          </p:nvPr>
        </p:nvSpPr>
        <p:spPr>
          <a:xfrm>
            <a:off x="457200" y="0"/>
            <a:ext cx="8229600" cy="1143000"/>
          </a:xfrm>
        </p:spPr>
        <p:txBody>
          <a:bodyPr rtlCol="0">
            <a:normAutofit/>
          </a:bodyPr>
          <a:lstStyle/>
          <a:p>
            <a:pPr algn="l" fontAlgn="auto">
              <a:spcAft>
                <a:spcPts val="0"/>
              </a:spcAft>
              <a:defRPr/>
            </a:pPr>
            <a:r>
              <a:rPr lang="en-US" sz="3600" dirty="0" smtClean="0">
                <a:solidFill>
                  <a:schemeClr val="accent6"/>
                </a:solidFill>
              </a:rPr>
              <a:t>Personal Assistant Services</a:t>
            </a:r>
            <a:endParaRPr lang="en-US" sz="3600" dirty="0">
              <a:solidFill>
                <a:schemeClr val="accent6"/>
              </a:solidFill>
            </a:endParaRPr>
          </a:p>
        </p:txBody>
      </p:sp>
      <p:sp>
        <p:nvSpPr>
          <p:cNvPr id="3" name="Content Placeholder 2"/>
          <p:cNvSpPr>
            <a:spLocks noGrp="1"/>
          </p:cNvSpPr>
          <p:nvPr>
            <p:ph idx="1"/>
          </p:nvPr>
        </p:nvSpPr>
        <p:spPr>
          <a:xfrm>
            <a:off x="381000" y="1295400"/>
            <a:ext cx="8229600" cy="4525963"/>
          </a:xfrm>
        </p:spPr>
        <p:txBody>
          <a:bodyPr rtlCol="0">
            <a:normAutofit fontScale="92500" lnSpcReduction="20000"/>
          </a:bodyPr>
          <a:lstStyle/>
          <a:p>
            <a:pPr algn="just" fontAlgn="auto">
              <a:spcAft>
                <a:spcPts val="0"/>
              </a:spcAft>
              <a:buFont typeface="Arial" pitchFamily="34" charset="0"/>
              <a:buNone/>
              <a:defRPr/>
            </a:pPr>
            <a:r>
              <a:rPr lang="en-GB" sz="3000" dirty="0" smtClean="0"/>
              <a:t>	The </a:t>
            </a:r>
            <a:r>
              <a:rPr lang="en-GB" sz="3000" dirty="0"/>
              <a:t>term personal assistance user refers to </a:t>
            </a:r>
            <a:r>
              <a:rPr lang="en-GB" sz="3000" dirty="0" smtClean="0"/>
              <a:t>a </a:t>
            </a:r>
            <a:r>
              <a:rPr lang="en-GB" sz="3000" dirty="0"/>
              <a:t>person </a:t>
            </a:r>
            <a:r>
              <a:rPr lang="en-GB" sz="3000" dirty="0" smtClean="0"/>
              <a:t>with disability choosing </a:t>
            </a:r>
            <a:r>
              <a:rPr lang="en-GB" sz="3000" dirty="0"/>
              <a:t>a personal assistant of their choice to </a:t>
            </a:r>
            <a:r>
              <a:rPr lang="en-GB" sz="3000" dirty="0" smtClean="0"/>
              <a:t>assist </a:t>
            </a:r>
            <a:r>
              <a:rPr lang="en-GB" sz="3000" dirty="0"/>
              <a:t>them in every day tasks and in </a:t>
            </a:r>
            <a:r>
              <a:rPr lang="en-GB" sz="3000" dirty="0" smtClean="0"/>
              <a:t>negotiating </a:t>
            </a:r>
            <a:r>
              <a:rPr lang="en-GB" sz="3000" dirty="0"/>
              <a:t>environmental, transport and other social barriers</a:t>
            </a:r>
            <a:r>
              <a:rPr lang="en-GB" sz="3000" dirty="0" smtClean="0"/>
              <a:t>.</a:t>
            </a:r>
          </a:p>
          <a:p>
            <a:pPr algn="just" fontAlgn="auto">
              <a:spcAft>
                <a:spcPts val="0"/>
              </a:spcAft>
              <a:buFont typeface="Arial" pitchFamily="34" charset="0"/>
              <a:buNone/>
              <a:defRPr/>
            </a:pPr>
            <a:endParaRPr lang="en-US" sz="3000" dirty="0" smtClean="0">
              <a:solidFill>
                <a:srgbClr val="FFC000"/>
              </a:solidFill>
            </a:endParaRPr>
          </a:p>
          <a:p>
            <a:pPr algn="just" fontAlgn="auto">
              <a:spcAft>
                <a:spcPts val="0"/>
              </a:spcAft>
              <a:buFont typeface="Arial" pitchFamily="34" charset="0"/>
              <a:buNone/>
              <a:defRPr/>
            </a:pPr>
            <a:r>
              <a:rPr lang="en-US" sz="3000" dirty="0" smtClean="0">
                <a:solidFill>
                  <a:srgbClr val="FFC000"/>
                </a:solidFill>
              </a:rPr>
              <a:t>UNCRPD - Article 19</a:t>
            </a:r>
            <a:endParaRPr lang="en-GB" sz="3000" dirty="0" smtClean="0"/>
          </a:p>
          <a:p>
            <a:pPr algn="just" fontAlgn="auto">
              <a:spcAft>
                <a:spcPts val="0"/>
              </a:spcAft>
              <a:buFont typeface="Arial" pitchFamily="34" charset="0"/>
              <a:buChar char="•"/>
              <a:defRPr/>
            </a:pPr>
            <a:r>
              <a:rPr lang="en-GB" sz="3000" dirty="0" smtClean="0"/>
              <a:t> Personal assistance and independent living within the framework of article 19 of the UN Convention on the Rights of Persons with Disabilities (CRPD)</a:t>
            </a:r>
            <a:r>
              <a:rPr lang="en-US" sz="3000" dirty="0" smtClean="0"/>
              <a:t> deals with the right to independent living, community support and personal assistance. </a:t>
            </a:r>
          </a:p>
          <a:p>
            <a:pPr algn="just"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pPr algn="l"/>
            <a:r>
              <a:rPr lang="en-US" sz="2900" smtClean="0">
                <a:solidFill>
                  <a:srgbClr val="FFC000"/>
                </a:solidFill>
              </a:rPr>
              <a:t>Strengths </a:t>
            </a:r>
          </a:p>
        </p:txBody>
      </p:sp>
      <p:sp>
        <p:nvSpPr>
          <p:cNvPr id="3" name="Content Placeholder 2"/>
          <p:cNvSpPr>
            <a:spLocks noGrp="1"/>
          </p:cNvSpPr>
          <p:nvPr>
            <p:ph idx="1"/>
          </p:nvPr>
        </p:nvSpPr>
        <p:spPr>
          <a:xfrm>
            <a:off x="457200" y="1371600"/>
            <a:ext cx="8229600" cy="4525963"/>
          </a:xfrm>
        </p:spPr>
        <p:txBody>
          <a:bodyPr rtlCol="0">
            <a:normAutofit fontScale="85000" lnSpcReduction="20000"/>
          </a:bodyPr>
          <a:lstStyle/>
          <a:p>
            <a:pPr fontAlgn="auto">
              <a:spcAft>
                <a:spcPts val="0"/>
              </a:spcAft>
              <a:buFont typeface="Wingdings" pitchFamily="2" charset="2"/>
              <a:buChar char="§"/>
              <a:defRPr/>
            </a:pPr>
            <a:r>
              <a:rPr lang="en-US" dirty="0" smtClean="0"/>
              <a:t>Signed UNCRPD in 2008</a:t>
            </a:r>
          </a:p>
          <a:p>
            <a:pPr fontAlgn="auto">
              <a:spcAft>
                <a:spcPts val="0"/>
              </a:spcAft>
              <a:buFont typeface="Wingdings" pitchFamily="2" charset="2"/>
              <a:buChar char="§"/>
              <a:defRPr/>
            </a:pPr>
            <a:r>
              <a:rPr lang="en-GB" dirty="0" smtClean="0"/>
              <a:t>Existing national legal framework, include: </a:t>
            </a:r>
          </a:p>
          <a:p>
            <a:pPr fontAlgn="auto">
              <a:spcAft>
                <a:spcPts val="0"/>
              </a:spcAft>
              <a:buFont typeface="Wingdings" pitchFamily="2" charset="2"/>
              <a:buChar char="§"/>
              <a:defRPr/>
            </a:pPr>
            <a:endParaRPr lang="en-GB" dirty="0" smtClean="0"/>
          </a:p>
          <a:p>
            <a:pPr marL="514350" indent="-514350" fontAlgn="auto">
              <a:spcAft>
                <a:spcPts val="0"/>
              </a:spcAft>
              <a:buFont typeface="+mj-lt"/>
              <a:buAutoNum type="arabicPeriod"/>
              <a:defRPr/>
            </a:pPr>
            <a:r>
              <a:rPr lang="en-GB" dirty="0" smtClean="0"/>
              <a:t>Disabled People’s Ordinance 1981;</a:t>
            </a:r>
          </a:p>
          <a:p>
            <a:pPr marL="514350" indent="-514350" fontAlgn="auto">
              <a:spcAft>
                <a:spcPts val="0"/>
              </a:spcAft>
              <a:buFont typeface="+mj-lt"/>
              <a:buAutoNum type="arabicPeriod"/>
              <a:defRPr/>
            </a:pPr>
            <a:r>
              <a:rPr lang="en-GB" dirty="0" smtClean="0"/>
              <a:t> Local Government ordinance 2001; </a:t>
            </a:r>
          </a:p>
          <a:p>
            <a:pPr marL="514350" indent="-514350" fontAlgn="auto">
              <a:spcAft>
                <a:spcPts val="0"/>
              </a:spcAft>
              <a:buFont typeface="+mj-lt"/>
              <a:buAutoNum type="arabicPeriod"/>
              <a:defRPr/>
            </a:pPr>
            <a:r>
              <a:rPr lang="en-GB" dirty="0" smtClean="0"/>
              <a:t>National Policy on Disability (2002); </a:t>
            </a:r>
          </a:p>
          <a:p>
            <a:pPr marL="514350" indent="-514350" fontAlgn="auto">
              <a:spcAft>
                <a:spcPts val="0"/>
              </a:spcAft>
              <a:buFont typeface="+mj-lt"/>
              <a:buAutoNum type="arabicPeriod"/>
              <a:defRPr/>
            </a:pPr>
            <a:r>
              <a:rPr lang="en-GB" dirty="0" smtClean="0"/>
              <a:t>Building Code of Accessibility (2006); </a:t>
            </a:r>
          </a:p>
          <a:p>
            <a:pPr marL="514350" indent="-514350" fontAlgn="auto">
              <a:spcAft>
                <a:spcPts val="0"/>
              </a:spcAft>
              <a:buFont typeface="+mj-lt"/>
              <a:buAutoNum type="arabicPeriod"/>
              <a:defRPr/>
            </a:pPr>
            <a:r>
              <a:rPr lang="en-GB" dirty="0" smtClean="0"/>
              <a:t>National Plan of Action (2006). </a:t>
            </a:r>
            <a:endParaRPr lang="en-US" dirty="0" smtClean="0"/>
          </a:p>
          <a:p>
            <a:pPr fontAlgn="auto">
              <a:spcAft>
                <a:spcPts val="0"/>
              </a:spcAft>
              <a:buFont typeface="Wingdings" pitchFamily="2" charset="2"/>
              <a:buChar char="§"/>
              <a:defRPr/>
            </a:pPr>
            <a:endParaRPr lang="en-US" dirty="0" smtClean="0"/>
          </a:p>
          <a:p>
            <a:pPr fontAlgn="auto">
              <a:spcAft>
                <a:spcPts val="0"/>
              </a:spcAft>
              <a:buFont typeface="Wingdings" pitchFamily="2" charset="2"/>
              <a:buChar char="§"/>
              <a:defRPr/>
            </a:pPr>
            <a:r>
              <a:rPr lang="en-GB" dirty="0" smtClean="0"/>
              <a:t>Independent Living Centres working since 2001</a:t>
            </a:r>
            <a:endParaRPr lang="en-US"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rtlCol="0">
            <a:normAutofit fontScale="92500" lnSpcReduction="20000"/>
          </a:bodyPr>
          <a:lstStyle/>
          <a:p>
            <a:pPr algn="just" fontAlgn="auto">
              <a:spcAft>
                <a:spcPts val="0"/>
              </a:spcAft>
              <a:buFont typeface="Wingdings" pitchFamily="2" charset="2"/>
              <a:buChar char="§"/>
              <a:defRPr/>
            </a:pPr>
            <a:r>
              <a:rPr lang="en-US" dirty="0" smtClean="0"/>
              <a:t>The starting point for any national mechanism is a clear understanding of the broad legislative and policy context in which the experiences of disabled people are located, and the impact of that context on disabled people’s experiences.</a:t>
            </a:r>
          </a:p>
          <a:p>
            <a:pPr algn="just" fontAlgn="auto">
              <a:spcAft>
                <a:spcPts val="0"/>
              </a:spcAft>
              <a:buFont typeface="Wingdings" pitchFamily="2" charset="2"/>
              <a:buChar char="§"/>
              <a:defRPr/>
            </a:pPr>
            <a:endParaRPr lang="en-US" i="1" dirty="0" smtClean="0"/>
          </a:p>
          <a:p>
            <a:pPr algn="just" fontAlgn="auto">
              <a:spcAft>
                <a:spcPts val="0"/>
              </a:spcAft>
              <a:buFont typeface="Wingdings" pitchFamily="2" charset="2"/>
              <a:buChar char="§"/>
              <a:defRPr/>
            </a:pPr>
            <a:r>
              <a:rPr lang="en-US" dirty="0" smtClean="0"/>
              <a:t>As stakeholders with responsibilities under each of the components of Article 19 it is vital that we understand: </a:t>
            </a:r>
            <a:r>
              <a:rPr lang="en-US" i="1" dirty="0" smtClean="0"/>
              <a:t>‘where are we starting from, where are we going and what do we have to do to get there?’</a:t>
            </a:r>
            <a:endParaRPr 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1143000"/>
          </a:xfrm>
        </p:spPr>
        <p:txBody>
          <a:bodyPr rtlCol="0">
            <a:normAutofit fontScale="90000"/>
          </a:bodyPr>
          <a:lstStyle/>
          <a:p>
            <a:pPr algn="l" fontAlgn="auto">
              <a:spcAft>
                <a:spcPts val="0"/>
              </a:spcAft>
              <a:defRPr/>
            </a:pPr>
            <a:r>
              <a:rPr lang="en-US" sz="3200" dirty="0" smtClean="0">
                <a:solidFill>
                  <a:srgbClr val="FFC000"/>
                </a:solidFill>
              </a:rPr>
              <a:t>Where are we starting from?</a:t>
            </a:r>
            <a:r>
              <a:rPr lang="en-US" dirty="0" smtClean="0"/>
              <a:t/>
            </a:r>
            <a:br>
              <a:rPr lang="en-US" dirty="0" smtClean="0"/>
            </a:br>
            <a:endParaRPr lang="en-US" dirty="0"/>
          </a:p>
        </p:txBody>
      </p:sp>
      <p:sp>
        <p:nvSpPr>
          <p:cNvPr id="3" name="Content Placeholder 2"/>
          <p:cNvSpPr>
            <a:spLocks noGrp="1"/>
          </p:cNvSpPr>
          <p:nvPr>
            <p:ph idx="1"/>
          </p:nvPr>
        </p:nvSpPr>
        <p:spPr>
          <a:xfrm>
            <a:off x="609600" y="1219200"/>
            <a:ext cx="8229600" cy="4525963"/>
          </a:xfrm>
        </p:spPr>
        <p:txBody>
          <a:bodyPr rtlCol="0">
            <a:normAutofit fontScale="40000" lnSpcReduction="20000"/>
          </a:bodyPr>
          <a:lstStyle/>
          <a:p>
            <a:pPr algn="just" fontAlgn="auto">
              <a:spcAft>
                <a:spcPts val="0"/>
              </a:spcAft>
              <a:buFont typeface="Wingdings" pitchFamily="2" charset="2"/>
              <a:buChar char="§"/>
              <a:defRPr/>
            </a:pPr>
            <a:r>
              <a:rPr lang="en-US" sz="5100" dirty="0" smtClean="0"/>
              <a:t>What are the ‘facts’ of disabled people’s experiences in using PA in the context of Pakistan?</a:t>
            </a:r>
          </a:p>
          <a:p>
            <a:pPr algn="just" fontAlgn="auto">
              <a:spcAft>
                <a:spcPts val="0"/>
              </a:spcAft>
              <a:buFont typeface="Wingdings" pitchFamily="2" charset="2"/>
              <a:buChar char="§"/>
              <a:defRPr/>
            </a:pPr>
            <a:r>
              <a:rPr lang="en-US" sz="5100" dirty="0" smtClean="0"/>
              <a:t>Where are the gaps in information? </a:t>
            </a:r>
          </a:p>
          <a:p>
            <a:pPr algn="just" fontAlgn="auto">
              <a:spcAft>
                <a:spcPts val="0"/>
              </a:spcAft>
              <a:buFont typeface="Wingdings" pitchFamily="2" charset="2"/>
              <a:buChar char="§"/>
              <a:defRPr/>
            </a:pPr>
            <a:r>
              <a:rPr lang="en-US" sz="5100" dirty="0" smtClean="0"/>
              <a:t>What forms of legislative protection currently exist from GOV?</a:t>
            </a:r>
          </a:p>
          <a:p>
            <a:pPr algn="just" fontAlgn="auto">
              <a:spcAft>
                <a:spcPts val="0"/>
              </a:spcAft>
              <a:buFont typeface="Wingdings" pitchFamily="2" charset="2"/>
              <a:buChar char="§"/>
              <a:defRPr/>
            </a:pPr>
            <a:endParaRPr lang="en-US" sz="5100" dirty="0" smtClean="0"/>
          </a:p>
          <a:p>
            <a:pPr algn="just" fontAlgn="auto">
              <a:spcAft>
                <a:spcPts val="0"/>
              </a:spcAft>
              <a:buFont typeface="Arial" pitchFamily="34" charset="0"/>
              <a:buNone/>
              <a:defRPr/>
            </a:pPr>
            <a:r>
              <a:rPr lang="en-US" sz="5100" dirty="0" smtClean="0">
                <a:solidFill>
                  <a:srgbClr val="FFC000"/>
                </a:solidFill>
                <a:ea typeface="+mj-ea"/>
                <a:cs typeface="+mj-cs"/>
              </a:rPr>
              <a:t>What do we?</a:t>
            </a:r>
          </a:p>
          <a:p>
            <a:pPr algn="just" fontAlgn="auto">
              <a:spcAft>
                <a:spcPts val="0"/>
              </a:spcAft>
              <a:buFont typeface="Wingdings" pitchFamily="2" charset="2"/>
              <a:buChar char="§"/>
              <a:defRPr/>
            </a:pPr>
            <a:r>
              <a:rPr lang="en-US" sz="5100" dirty="0" smtClean="0"/>
              <a:t>What needs to be amended?</a:t>
            </a:r>
          </a:p>
          <a:p>
            <a:pPr algn="just" fontAlgn="auto">
              <a:spcAft>
                <a:spcPts val="0"/>
              </a:spcAft>
              <a:buFont typeface="Wingdings" pitchFamily="2" charset="2"/>
              <a:buChar char="§"/>
              <a:defRPr/>
            </a:pPr>
            <a:r>
              <a:rPr lang="en-US" sz="5100" dirty="0" smtClean="0"/>
              <a:t>What strategies or policies are in the process of being completed but have been delayed?</a:t>
            </a:r>
          </a:p>
          <a:p>
            <a:pPr algn="just" fontAlgn="auto">
              <a:spcAft>
                <a:spcPts val="0"/>
              </a:spcAft>
              <a:buFont typeface="Arial" pitchFamily="34" charset="0"/>
              <a:buNone/>
              <a:defRPr/>
            </a:pPr>
            <a:endParaRPr lang="en-US" sz="5100" dirty="0" smtClean="0">
              <a:solidFill>
                <a:srgbClr val="FFC000"/>
              </a:solidFill>
              <a:ea typeface="+mj-ea"/>
              <a:cs typeface="+mj-cs"/>
            </a:endParaRPr>
          </a:p>
          <a:p>
            <a:pPr algn="just" fontAlgn="auto">
              <a:spcAft>
                <a:spcPts val="0"/>
              </a:spcAft>
              <a:buFont typeface="Arial" pitchFamily="34" charset="0"/>
              <a:buNone/>
              <a:defRPr/>
            </a:pPr>
            <a:r>
              <a:rPr lang="en-US" sz="5100" dirty="0" smtClean="0">
                <a:solidFill>
                  <a:srgbClr val="FFC000"/>
                </a:solidFill>
                <a:ea typeface="+mj-ea"/>
                <a:cs typeface="+mj-cs"/>
              </a:rPr>
              <a:t>Whose responsibility?</a:t>
            </a:r>
          </a:p>
          <a:p>
            <a:pPr fontAlgn="auto">
              <a:spcAft>
                <a:spcPts val="0"/>
              </a:spcAft>
              <a:buFont typeface="Wingdings" pitchFamily="2" charset="2"/>
              <a:buChar char="§"/>
              <a:defRPr/>
            </a:pPr>
            <a:r>
              <a:rPr lang="en-US" sz="5100" dirty="0" smtClean="0"/>
              <a:t>Development of an action plan for implementation of the Convention;</a:t>
            </a:r>
          </a:p>
          <a:p>
            <a:pPr fontAlgn="auto">
              <a:spcAft>
                <a:spcPts val="0"/>
              </a:spcAft>
              <a:buFont typeface="Wingdings" pitchFamily="2" charset="2"/>
              <a:buChar char="§"/>
              <a:defRPr/>
            </a:pPr>
            <a:r>
              <a:rPr lang="en-US" sz="5100" dirty="0" smtClean="0"/>
              <a:t>Monitor the implementation of this action plan;</a:t>
            </a:r>
          </a:p>
          <a:p>
            <a:pPr fontAlgn="auto">
              <a:spcAft>
                <a:spcPts val="0"/>
              </a:spcAft>
              <a:buFont typeface="Wingdings" pitchFamily="2" charset="2"/>
              <a:buChar char="§"/>
              <a:defRPr/>
            </a:pPr>
            <a:r>
              <a:rPr lang="en-US" sz="5100" dirty="0" smtClean="0"/>
              <a:t>Raising awareness about the CRPD and its substantive content across Government Departments</a:t>
            </a:r>
          </a:p>
          <a:p>
            <a:pPr algn="just" fontAlgn="auto">
              <a:spcAft>
                <a:spcPts val="0"/>
              </a:spcAft>
              <a:buFont typeface="Arial" pitchFamily="34" charset="0"/>
              <a:buNone/>
              <a:defRPr/>
            </a:pPr>
            <a:endParaRPr lang="en-US" sz="5100" dirty="0" smtClean="0">
              <a:solidFill>
                <a:srgbClr val="FFC000"/>
              </a:solidFill>
              <a:latin typeface="+mj-lt"/>
              <a:ea typeface="+mj-ea"/>
              <a:cs typeface="+mj-cs"/>
            </a:endParaRPr>
          </a:p>
          <a:p>
            <a:pPr algn="just" fontAlgn="auto">
              <a:spcAft>
                <a:spcPts val="0"/>
              </a:spcAft>
              <a:buFont typeface="Wingdings" pitchFamily="2" charset="2"/>
              <a:buChar char="§"/>
              <a:defRPr/>
            </a:pPr>
            <a:endParaRPr lang="en-US" sz="2400" dirty="0" smtClean="0"/>
          </a:p>
          <a:p>
            <a:pPr fontAlgn="auto">
              <a:spcAft>
                <a:spcPts val="0"/>
              </a:spcAft>
              <a:buFont typeface="Arial" pitchFamily="34" charset="0"/>
              <a:buNone/>
              <a:defRPr/>
            </a:pPr>
            <a:endParaRPr lang="en-US" sz="2900" dirty="0" smtClean="0">
              <a:solidFill>
                <a:srgbClr val="FFC000"/>
              </a:solidFill>
              <a:latin typeface="+mj-lt"/>
              <a:ea typeface="+mj-ea"/>
              <a:cs typeface="+mj-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pPr algn="l"/>
            <a:r>
              <a:rPr lang="en-US" sz="2900" smtClean="0">
                <a:solidFill>
                  <a:srgbClr val="FFC000"/>
                </a:solidFill>
              </a:rPr>
              <a:t>A way forward</a:t>
            </a:r>
          </a:p>
        </p:txBody>
      </p:sp>
      <p:graphicFrame>
        <p:nvGraphicFramePr>
          <p:cNvPr id="4" name="Content Placeholder 3"/>
          <p:cNvGraphicFramePr>
            <a:graphicFrameLocks noGrp="1"/>
          </p:cNvGraphicFramePr>
          <p:nvPr>
            <p:ph idx="1"/>
          </p:nvPr>
        </p:nvGraphicFramePr>
        <p:xfrm>
          <a:off x="76200" y="1295400"/>
          <a:ext cx="90678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a:xfrm>
            <a:off x="1447800" y="2590800"/>
            <a:ext cx="8229600" cy="4525963"/>
          </a:xfrm>
        </p:spPr>
        <p:txBody>
          <a:bodyPr rtlCol="0">
            <a:norm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Thank you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388586.JPG"/>
          <p:cNvPicPr>
            <a:picLocks noChangeAspect="1"/>
          </p:cNvPicPr>
          <p:nvPr/>
        </p:nvPicPr>
        <p:blipFill>
          <a:blip r:embed="rId2" cstate="email">
            <a:lum bright="-30000"/>
          </a:blip>
          <a:stretch>
            <a:fillRect/>
          </a:stretch>
        </p:blipFill>
        <p:spPr>
          <a:xfrm>
            <a:off x="228600" y="304800"/>
            <a:ext cx="8686800" cy="6400800"/>
          </a:xfrm>
          <a:prstGeom prst="rect">
            <a:avLst/>
          </a:prstGeom>
          <a:ln>
            <a:noFill/>
          </a:ln>
          <a:effectLst>
            <a:softEdge rad="112500"/>
          </a:effectLst>
        </p:spPr>
      </p:pic>
      <p:sp>
        <p:nvSpPr>
          <p:cNvPr id="16386" name="Title 5"/>
          <p:cNvSpPr>
            <a:spLocks noGrp="1"/>
          </p:cNvSpPr>
          <p:nvPr>
            <p:ph type="title"/>
          </p:nvPr>
        </p:nvSpPr>
        <p:spPr/>
        <p:txBody>
          <a:bodyPr/>
          <a:lstStyle/>
          <a:p>
            <a:endParaRPr lang="en-US" smtClean="0"/>
          </a:p>
        </p:txBody>
      </p:sp>
      <p:sp>
        <p:nvSpPr>
          <p:cNvPr id="16387" name="Content Placeholder 6"/>
          <p:cNvSpPr>
            <a:spLocks noGrp="1"/>
          </p:cNvSpPr>
          <p:nvPr>
            <p:ph idx="1"/>
          </p:nvPr>
        </p:nvSpPr>
        <p:spPr/>
        <p:txBody>
          <a:bodyPr/>
          <a:lstStyle/>
          <a:p>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Content Placeholder 2"/>
          <p:cNvSpPr>
            <a:spLocks noGrp="1"/>
          </p:cNvSpPr>
          <p:nvPr>
            <p:ph idx="1"/>
          </p:nvPr>
        </p:nvSpPr>
        <p:spPr>
          <a:xfrm>
            <a:off x="228600" y="381000"/>
            <a:ext cx="8458200" cy="4876800"/>
          </a:xfrm>
        </p:spPr>
        <p:txBody>
          <a:bodyPr/>
          <a:lstStyle/>
          <a:p>
            <a:pPr algn="just">
              <a:buFont typeface="Wingdings" pitchFamily="2" charset="2"/>
              <a:buChar char="§"/>
            </a:pPr>
            <a:r>
              <a:rPr lang="en-US" sz="2400" smtClean="0"/>
              <a:t>Tremendous support of our mentors from Human Care Association, JICA and APCD build the capacity and provided great opportunity to increase knowledge and it expand the network of IL, in 2006 APCD arranged refresher course in Thailand.</a:t>
            </a:r>
          </a:p>
          <a:p>
            <a:pPr algn="just">
              <a:buFont typeface="Wingdings" pitchFamily="2" charset="2"/>
              <a:buChar char="§"/>
            </a:pPr>
            <a:endParaRPr lang="en-US" sz="2400" smtClean="0"/>
          </a:p>
          <a:p>
            <a:pPr algn="just">
              <a:buFont typeface="Wingdings" pitchFamily="2" charset="2"/>
              <a:buChar char="§"/>
            </a:pPr>
            <a:r>
              <a:rPr lang="en-US" sz="2400" smtClean="0"/>
              <a:t>In 2010 representative of CILC selected as first Global IL Internee for Japan. CILC hopes </a:t>
            </a:r>
          </a:p>
          <a:p>
            <a:pPr algn="just">
              <a:buFont typeface="Arial" charset="0"/>
              <a:buNone/>
            </a:pPr>
            <a:r>
              <a:rPr lang="en-US" sz="2400" smtClean="0"/>
              <a:t>	that the collective efforts of IL</a:t>
            </a:r>
          </a:p>
          <a:p>
            <a:pPr algn="just">
              <a:buFont typeface="Arial" charset="0"/>
              <a:buNone/>
            </a:pPr>
            <a:r>
              <a:rPr lang="en-US" sz="2400" smtClean="0"/>
              <a:t>	 Leaders of Pakistan will facilitate </a:t>
            </a:r>
          </a:p>
          <a:p>
            <a:pPr algn="just">
              <a:buFont typeface="Arial" charset="0"/>
              <a:buNone/>
            </a:pPr>
            <a:r>
              <a:rPr lang="en-US" sz="2400" smtClean="0"/>
              <a:t>	and create an opportunity for</a:t>
            </a:r>
          </a:p>
          <a:p>
            <a:pPr algn="just">
              <a:buFont typeface="Arial" charset="0"/>
              <a:buNone/>
            </a:pPr>
            <a:r>
              <a:rPr lang="en-US" sz="2400" smtClean="0"/>
              <a:t>	 people with disabilities to mainstream</a:t>
            </a:r>
          </a:p>
          <a:p>
            <a:pPr algn="just">
              <a:buFont typeface="Arial" charset="0"/>
              <a:buNone/>
            </a:pPr>
            <a:r>
              <a:rPr lang="en-US" sz="2400" smtClean="0"/>
              <a:t>	 persons with disabilities. </a:t>
            </a:r>
          </a:p>
        </p:txBody>
      </p:sp>
      <p:pic>
        <p:nvPicPr>
          <p:cNvPr id="1026" name="Picture 2" descr="SN3M0017.JPG"/>
          <p:cNvPicPr>
            <a:picLocks noChangeArrowheads="1"/>
          </p:cNvPicPr>
          <p:nvPr/>
        </p:nvPicPr>
        <p:blipFill>
          <a:blip r:embed="rId2" cstate="print"/>
          <a:srcRect/>
          <a:stretch>
            <a:fillRect/>
          </a:stretch>
        </p:blipFill>
        <p:spPr bwMode="auto">
          <a:xfrm>
            <a:off x="5334000" y="3276600"/>
            <a:ext cx="3657600" cy="3124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pPr algn="l"/>
            <a:r>
              <a:rPr lang="en-US" sz="2900" smtClean="0">
                <a:solidFill>
                  <a:srgbClr val="FFC000"/>
                </a:solidFill>
              </a:rPr>
              <a:t>Strategies adopted </a:t>
            </a:r>
          </a:p>
        </p:txBody>
      </p:sp>
      <p:sp>
        <p:nvSpPr>
          <p:cNvPr id="4" name="Curved Left Arrow 3"/>
          <p:cNvSpPr/>
          <p:nvPr/>
        </p:nvSpPr>
        <p:spPr>
          <a:xfrm>
            <a:off x="5029200" y="1828800"/>
            <a:ext cx="1752600" cy="4419600"/>
          </a:xfrm>
          <a:prstGeom prst="curvedLeftArrow">
            <a:avLst>
              <a:gd name="adj1" fmla="val 47787"/>
              <a:gd name="adj2" fmla="val 114286"/>
              <a:gd name="adj3" fmla="val 40356"/>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en-US">
              <a:solidFill>
                <a:schemeClr val="tx1"/>
              </a:solidFill>
            </a:endParaRPr>
          </a:p>
        </p:txBody>
      </p:sp>
      <p:sp>
        <p:nvSpPr>
          <p:cNvPr id="6" name="Curved Left Arrow 5"/>
          <p:cNvSpPr/>
          <p:nvPr/>
        </p:nvSpPr>
        <p:spPr>
          <a:xfrm rot="10800000">
            <a:off x="1524000" y="1371600"/>
            <a:ext cx="1752600" cy="4572000"/>
          </a:xfrm>
          <a:prstGeom prst="curvedLeftArrow">
            <a:avLst>
              <a:gd name="adj1" fmla="val 47787"/>
              <a:gd name="adj2" fmla="val 114286"/>
              <a:gd name="adj3" fmla="val 35387"/>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en-US">
              <a:solidFill>
                <a:schemeClr val="tx1"/>
              </a:solidFill>
            </a:endParaRPr>
          </a:p>
        </p:txBody>
      </p:sp>
      <p:sp>
        <p:nvSpPr>
          <p:cNvPr id="7" name="TextBox 6"/>
          <p:cNvSpPr txBox="1"/>
          <p:nvPr/>
        </p:nvSpPr>
        <p:spPr>
          <a:xfrm>
            <a:off x="3200400" y="1828800"/>
            <a:ext cx="1828800" cy="830263"/>
          </a:xfrm>
          <a:prstGeom prst="rect">
            <a:avLst/>
          </a:prstGeom>
          <a:noFill/>
        </p:spPr>
        <p:txBody>
          <a:bodyPr>
            <a:spAutoFit/>
          </a:bodyPr>
          <a:lstStyle/>
          <a:p>
            <a:pPr algn="ctr" fontAlgn="auto">
              <a:spcBef>
                <a:spcPts val="0"/>
              </a:spcBef>
              <a:spcAft>
                <a:spcPts val="0"/>
              </a:spcAft>
              <a:defRPr/>
            </a:pPr>
            <a:r>
              <a:rPr lang="en-US" sz="2400" b="1" dirty="0">
                <a:solidFill>
                  <a:schemeClr val="bg2">
                    <a:lumMod val="60000"/>
                    <a:lumOff val="40000"/>
                  </a:schemeClr>
                </a:solidFill>
                <a:latin typeface="+mn-lt"/>
                <a:cs typeface="+mn-cs"/>
              </a:rPr>
              <a:t>Persons with Disabilities</a:t>
            </a:r>
            <a:endParaRPr lang="en-US" sz="2400" b="1" dirty="0">
              <a:solidFill>
                <a:schemeClr val="bg2">
                  <a:lumMod val="60000"/>
                  <a:lumOff val="40000"/>
                </a:schemeClr>
              </a:solidFill>
              <a:latin typeface="+mn-lt"/>
              <a:cs typeface="+mn-cs"/>
            </a:endParaRPr>
          </a:p>
        </p:txBody>
      </p:sp>
      <p:sp>
        <p:nvSpPr>
          <p:cNvPr id="18437" name="TextBox 7"/>
          <p:cNvSpPr txBox="1">
            <a:spLocks noChangeArrowheads="1"/>
          </p:cNvSpPr>
          <p:nvPr/>
        </p:nvSpPr>
        <p:spPr bwMode="auto">
          <a:xfrm rot="2128870">
            <a:off x="5126038" y="2455863"/>
            <a:ext cx="1752600" cy="368300"/>
          </a:xfrm>
          <a:prstGeom prst="rect">
            <a:avLst/>
          </a:prstGeom>
          <a:noFill/>
          <a:ln w="9525">
            <a:noFill/>
            <a:miter lim="800000"/>
            <a:headEnd/>
            <a:tailEnd/>
          </a:ln>
        </p:spPr>
        <p:txBody>
          <a:bodyPr>
            <a:spAutoFit/>
          </a:bodyPr>
          <a:lstStyle/>
          <a:p>
            <a:r>
              <a:rPr lang="en-US" b="1">
                <a:solidFill>
                  <a:srgbClr val="FF0000"/>
                </a:solidFill>
                <a:latin typeface="Calibri" pitchFamily="34" charset="0"/>
              </a:rPr>
              <a:t>Empowerment</a:t>
            </a:r>
          </a:p>
        </p:txBody>
      </p:sp>
      <p:sp>
        <p:nvSpPr>
          <p:cNvPr id="18438" name="TextBox 8"/>
          <p:cNvSpPr txBox="1">
            <a:spLocks noChangeArrowheads="1"/>
          </p:cNvSpPr>
          <p:nvPr/>
        </p:nvSpPr>
        <p:spPr bwMode="auto">
          <a:xfrm>
            <a:off x="4572000" y="3505200"/>
            <a:ext cx="2057400" cy="369888"/>
          </a:xfrm>
          <a:prstGeom prst="rect">
            <a:avLst/>
          </a:prstGeom>
          <a:noFill/>
          <a:ln w="9525">
            <a:noFill/>
            <a:miter lim="800000"/>
            <a:headEnd/>
            <a:tailEnd/>
          </a:ln>
        </p:spPr>
        <p:txBody>
          <a:bodyPr>
            <a:spAutoFit/>
          </a:bodyPr>
          <a:lstStyle/>
          <a:p>
            <a:r>
              <a:rPr lang="en-US" b="1">
                <a:solidFill>
                  <a:srgbClr val="FFC000"/>
                </a:solidFill>
                <a:latin typeface="Calibri" pitchFamily="34" charset="0"/>
              </a:rPr>
              <a:t>Claim their Rights </a:t>
            </a:r>
          </a:p>
        </p:txBody>
      </p:sp>
      <p:sp>
        <p:nvSpPr>
          <p:cNvPr id="10" name="TextBox 9"/>
          <p:cNvSpPr txBox="1"/>
          <p:nvPr/>
        </p:nvSpPr>
        <p:spPr>
          <a:xfrm>
            <a:off x="3352800" y="5029200"/>
            <a:ext cx="1905000" cy="1200150"/>
          </a:xfrm>
          <a:prstGeom prst="rect">
            <a:avLst/>
          </a:prstGeom>
          <a:noFill/>
        </p:spPr>
        <p:txBody>
          <a:bodyPr>
            <a:spAutoFit/>
          </a:bodyPr>
          <a:lstStyle/>
          <a:p>
            <a:pPr algn="ctr" fontAlgn="auto">
              <a:spcBef>
                <a:spcPts val="0"/>
              </a:spcBef>
              <a:spcAft>
                <a:spcPts val="0"/>
              </a:spcAft>
              <a:defRPr/>
            </a:pPr>
            <a:r>
              <a:rPr lang="en-US" sz="2400" b="1" dirty="0">
                <a:solidFill>
                  <a:schemeClr val="accent6">
                    <a:lumMod val="60000"/>
                    <a:lumOff val="40000"/>
                  </a:schemeClr>
                </a:solidFill>
                <a:latin typeface="+mn-lt"/>
                <a:cs typeface="+mn-cs"/>
              </a:rPr>
              <a:t>IL Leaders and Policy Makers</a:t>
            </a:r>
            <a:endParaRPr lang="en-US" sz="2400" b="1" dirty="0">
              <a:solidFill>
                <a:schemeClr val="accent6">
                  <a:lumMod val="60000"/>
                  <a:lumOff val="40000"/>
                </a:schemeClr>
              </a:solidFill>
              <a:latin typeface="+mn-lt"/>
              <a:cs typeface="+mn-cs"/>
            </a:endParaRPr>
          </a:p>
        </p:txBody>
      </p:sp>
      <p:sp>
        <p:nvSpPr>
          <p:cNvPr id="18440" name="TextBox 10"/>
          <p:cNvSpPr txBox="1">
            <a:spLocks noChangeArrowheads="1"/>
          </p:cNvSpPr>
          <p:nvPr/>
        </p:nvSpPr>
        <p:spPr bwMode="auto">
          <a:xfrm rot="2372429">
            <a:off x="1517650" y="5011738"/>
            <a:ext cx="1752600" cy="368300"/>
          </a:xfrm>
          <a:prstGeom prst="rect">
            <a:avLst/>
          </a:prstGeom>
          <a:noFill/>
          <a:ln w="9525">
            <a:noFill/>
            <a:miter lim="800000"/>
            <a:headEnd/>
            <a:tailEnd/>
          </a:ln>
        </p:spPr>
        <p:txBody>
          <a:bodyPr>
            <a:spAutoFit/>
          </a:bodyPr>
          <a:lstStyle/>
          <a:p>
            <a:r>
              <a:rPr lang="en-US" b="1">
                <a:solidFill>
                  <a:srgbClr val="FF0000"/>
                </a:solidFill>
                <a:latin typeface="Calibri" pitchFamily="34" charset="0"/>
              </a:rPr>
              <a:t>Accountability</a:t>
            </a:r>
            <a:r>
              <a:rPr lang="en-US" b="1">
                <a:solidFill>
                  <a:srgbClr val="FF9933"/>
                </a:solidFill>
                <a:latin typeface="Calibri" pitchFamily="34" charset="0"/>
              </a:rPr>
              <a:t> </a:t>
            </a:r>
          </a:p>
        </p:txBody>
      </p:sp>
      <p:sp>
        <p:nvSpPr>
          <p:cNvPr id="18441" name="TextBox 11"/>
          <p:cNvSpPr txBox="1">
            <a:spLocks noChangeArrowheads="1"/>
          </p:cNvSpPr>
          <p:nvPr/>
        </p:nvSpPr>
        <p:spPr bwMode="auto">
          <a:xfrm>
            <a:off x="1981200" y="3581400"/>
            <a:ext cx="2057400" cy="646113"/>
          </a:xfrm>
          <a:prstGeom prst="rect">
            <a:avLst/>
          </a:prstGeom>
          <a:noFill/>
          <a:ln w="9525">
            <a:noFill/>
            <a:miter lim="800000"/>
            <a:headEnd/>
            <a:tailEnd/>
          </a:ln>
        </p:spPr>
        <p:txBody>
          <a:bodyPr>
            <a:spAutoFit/>
          </a:bodyPr>
          <a:lstStyle/>
          <a:p>
            <a:r>
              <a:rPr lang="en-US" b="1">
                <a:solidFill>
                  <a:srgbClr val="FFC000"/>
                </a:solidFill>
                <a:latin typeface="Calibri" pitchFamily="34" charset="0"/>
              </a:rPr>
              <a:t>Meet UNCRPD’s obligations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04800" y="2209800"/>
            <a:ext cx="8229600" cy="1143000"/>
          </a:xfrm>
        </p:spPr>
        <p:txBody>
          <a:bodyPr rtlCol="0">
            <a:normAutofit fontScale="90000"/>
          </a:bodyPr>
          <a:lstStyle/>
          <a:p>
            <a:pPr fontAlgn="auto">
              <a:spcAft>
                <a:spcPts val="0"/>
              </a:spcAft>
              <a:defRPr/>
            </a:pPr>
            <a:r>
              <a:rPr lang="en-US" sz="9600" b="1" u="sng" dirty="0" smtClean="0">
                <a:solidFill>
                  <a:schemeClr val="accent5">
                    <a:lumMod val="75000"/>
                  </a:schemeClr>
                </a:solidFill>
                <a:latin typeface="Bradley Hand ITC" pitchFamily="66" charset="0"/>
              </a:rPr>
              <a:t>Activities</a:t>
            </a:r>
            <a:r>
              <a:rPr lang="en-US" sz="8000"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667000"/>
            <a:ext cx="6400800" cy="1143000"/>
          </a:xfrm>
          <a:solidFill>
            <a:schemeClr val="bg1"/>
          </a:solidFill>
        </p:spPr>
        <p:txBody>
          <a:bodyPr rtlCol="0">
            <a:normAutofit/>
          </a:bodyPr>
          <a:lstStyle/>
          <a:p>
            <a:pPr fontAlgn="auto">
              <a:spcAft>
                <a:spcPts val="0"/>
              </a:spcAft>
              <a:buFont typeface="Arial" pitchFamily="34" charset="0"/>
              <a:buNone/>
              <a:defRPr/>
            </a:pPr>
            <a:r>
              <a:rPr lang="en-US" sz="6600" b="1" dirty="0" smtClean="0">
                <a:solidFill>
                  <a:schemeClr val="accent6"/>
                </a:solidFill>
                <a:latin typeface="Curlz MT" pitchFamily="82" charset="0"/>
              </a:rPr>
              <a:t>ADVOCACY</a:t>
            </a:r>
            <a:endParaRPr lang="en-US" sz="6600" b="1" dirty="0">
              <a:solidFill>
                <a:schemeClr val="accent6"/>
              </a:solidFill>
              <a:latin typeface="Curlz MT" pitchFamily="8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33400"/>
            <a:ext cx="6400800" cy="1143000"/>
          </a:xfrm>
        </p:spPr>
        <p:txBody>
          <a:bodyPr rtlCol="0">
            <a:normAutofit/>
          </a:bodyPr>
          <a:lstStyle/>
          <a:p>
            <a:pPr fontAlgn="auto">
              <a:spcAft>
                <a:spcPts val="0"/>
              </a:spcAft>
              <a:buFont typeface="Arial" pitchFamily="34" charset="0"/>
              <a:buNone/>
              <a:defRPr/>
            </a:pPr>
            <a:r>
              <a:rPr lang="en-US" dirty="0" smtClean="0">
                <a:solidFill>
                  <a:schemeClr val="accent6"/>
                </a:solidFill>
              </a:rPr>
              <a:t>Collaboration with Corporate Sector</a:t>
            </a:r>
            <a:endParaRPr lang="en-US" dirty="0">
              <a:solidFill>
                <a:schemeClr val="accent6"/>
              </a:solidFill>
            </a:endParaRPr>
          </a:p>
        </p:txBody>
      </p:sp>
      <p:pic>
        <p:nvPicPr>
          <p:cNvPr id="1026" name="Picture 2" descr="G:\abia\DSC_0058.JPG"/>
          <p:cNvPicPr>
            <a:picLocks noChangeAspect="1" noChangeArrowheads="1"/>
          </p:cNvPicPr>
          <p:nvPr/>
        </p:nvPicPr>
        <p:blipFill>
          <a:blip r:embed="rId2" cstate="email"/>
          <a:srcRect/>
          <a:stretch>
            <a:fillRect/>
          </a:stretch>
        </p:blipFill>
        <p:spPr bwMode="auto">
          <a:xfrm>
            <a:off x="0" y="762000"/>
            <a:ext cx="9144000" cy="6096000"/>
          </a:xfrm>
          <a:prstGeom prst="rect">
            <a:avLst/>
          </a:prstGeom>
          <a:noFill/>
          <a:effectLst>
            <a:softEdge rad="635000"/>
          </a:effectLst>
        </p:spPr>
      </p:pic>
      <p:sp>
        <p:nvSpPr>
          <p:cNvPr id="21507" name="TextBox 3"/>
          <p:cNvSpPr txBox="1">
            <a:spLocks noChangeArrowheads="1"/>
          </p:cNvSpPr>
          <p:nvPr/>
        </p:nvSpPr>
        <p:spPr bwMode="auto">
          <a:xfrm>
            <a:off x="3733800" y="6019800"/>
            <a:ext cx="5638800" cy="646113"/>
          </a:xfrm>
          <a:prstGeom prst="rect">
            <a:avLst/>
          </a:prstGeom>
          <a:noFill/>
          <a:ln w="9525">
            <a:noFill/>
            <a:miter lim="800000"/>
            <a:headEnd/>
            <a:tailEnd/>
          </a:ln>
        </p:spPr>
        <p:txBody>
          <a:bodyPr>
            <a:spAutoFit/>
          </a:bodyPr>
          <a:lstStyle/>
          <a:p>
            <a:r>
              <a:rPr lang="en-US" sz="3600">
                <a:solidFill>
                  <a:srgbClr val="FFC000"/>
                </a:solidFill>
                <a:latin typeface="Calibri" pitchFamily="34" charset="0"/>
              </a:rPr>
              <a:t>Telenor Pakistan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TotalTime>
  <Words>611</Words>
  <Application>Microsoft Office PowerPoint</Application>
  <PresentationFormat>On-screen Show (4:3)</PresentationFormat>
  <Paragraphs>110</Paragraphs>
  <Slides>35</Slides>
  <Notes>0</Notes>
  <HiddenSlides>0</HiddenSlides>
  <MMClips>0</MMClips>
  <ScaleCrop>false</ScaleCrop>
  <HeadingPairs>
    <vt:vector size="6" baseType="variant">
      <vt:variant>
        <vt:lpstr>แบบอักษรที่ถูกใช้</vt:lpstr>
      </vt:variant>
      <vt:variant>
        <vt:i4>9</vt:i4>
      </vt:variant>
      <vt:variant>
        <vt:lpstr>แม่แบบการออกแบบ</vt:lpstr>
      </vt:variant>
      <vt:variant>
        <vt:i4>1</vt:i4>
      </vt:variant>
      <vt:variant>
        <vt:lpstr>ชื่อเรื่องภาพนิ่ง</vt:lpstr>
      </vt:variant>
      <vt:variant>
        <vt:i4>35</vt:i4>
      </vt:variant>
    </vt:vector>
  </HeadingPairs>
  <TitlesOfParts>
    <vt:vector size="45" baseType="lpstr">
      <vt:lpstr>Calibri</vt:lpstr>
      <vt:lpstr>Arial</vt:lpstr>
      <vt:lpstr>Times New Roman</vt:lpstr>
      <vt:lpstr>Verdana</vt:lpstr>
      <vt:lpstr>Wingdings</vt:lpstr>
      <vt:lpstr>Bradley Hand ITC</vt:lpstr>
      <vt:lpstr>Curlz MT</vt:lpstr>
      <vt:lpstr>Tahoma</vt:lpstr>
      <vt:lpstr>Wingdings 2</vt:lpstr>
      <vt:lpstr>Office Theme</vt:lpstr>
      <vt:lpstr>Country Report - Pakistan </vt:lpstr>
      <vt:lpstr>Special Talent Exchange Program (STEP)</vt:lpstr>
      <vt:lpstr>CILC Initiatives</vt:lpstr>
      <vt:lpstr>ภาพนิ่ง 4</vt:lpstr>
      <vt:lpstr>ภาพนิ่ง 5</vt:lpstr>
      <vt:lpstr>Strategies adopted </vt:lpstr>
      <vt:lpstr>Activities </vt:lpstr>
      <vt:lpstr>ภาพนิ่ง 8</vt:lpstr>
      <vt:lpstr>ภาพนิ่ง 9</vt:lpstr>
      <vt:lpstr>Leadership Conference of Persons with Disabilities   </vt:lpstr>
      <vt:lpstr>ภาพนิ่ง 11</vt:lpstr>
      <vt:lpstr>Advocacy</vt:lpstr>
      <vt:lpstr>ภาพนิ่ง 13</vt:lpstr>
      <vt:lpstr>ภาพนิ่ง 14</vt:lpstr>
      <vt:lpstr>ภาพนิ่ง 15</vt:lpstr>
      <vt:lpstr>Documentaries </vt:lpstr>
      <vt:lpstr>ภาพนิ่ง 17</vt:lpstr>
      <vt:lpstr>Saudi Embassy</vt:lpstr>
      <vt:lpstr>ภาพนิ่ง 19</vt:lpstr>
      <vt:lpstr>ภาพนิ่ง 20</vt:lpstr>
      <vt:lpstr>ภาพนิ่ง 21</vt:lpstr>
      <vt:lpstr>ภาพนิ่ง 22</vt:lpstr>
      <vt:lpstr>ภาพนิ่ง 23</vt:lpstr>
      <vt:lpstr>ภาพนิ่ง 24</vt:lpstr>
      <vt:lpstr>ภาพนิ่ง 25</vt:lpstr>
      <vt:lpstr>ภาพนิ่ง 26</vt:lpstr>
      <vt:lpstr>Livelihoods </vt:lpstr>
      <vt:lpstr>Women with Disabilities</vt:lpstr>
      <vt:lpstr>Women with Disabilities National Forum’s Coordination Meeting </vt:lpstr>
      <vt:lpstr>Personal Assistant Services</vt:lpstr>
      <vt:lpstr>Strengths </vt:lpstr>
      <vt:lpstr>ภาพนิ่ง 32</vt:lpstr>
      <vt:lpstr>Where are we starting from? </vt:lpstr>
      <vt:lpstr>A way forward</vt:lpstr>
      <vt:lpstr>ภาพนิ่ง 35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NAZAKAT BUTT</dc:creator>
  <cp:lastModifiedBy>*</cp:lastModifiedBy>
  <cp:revision>71</cp:revision>
  <dcterms:created xsi:type="dcterms:W3CDTF">2010-06-07T06:30:14Z</dcterms:created>
  <dcterms:modified xsi:type="dcterms:W3CDTF">2010-06-18T06:34:09Z</dcterms:modified>
</cp:coreProperties>
</file>