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90" r:id="rId2"/>
    <p:sldId id="257" r:id="rId3"/>
    <p:sldId id="256" r:id="rId4"/>
    <p:sldId id="259" r:id="rId5"/>
    <p:sldId id="260" r:id="rId6"/>
    <p:sldId id="261" r:id="rId7"/>
    <p:sldId id="284" r:id="rId8"/>
    <p:sldId id="285" r:id="rId9"/>
    <p:sldId id="286" r:id="rId10"/>
    <p:sldId id="287" r:id="rId11"/>
    <p:sldId id="288" r:id="rId12"/>
    <p:sldId id="263" r:id="rId13"/>
    <p:sldId id="264" r:id="rId14"/>
    <p:sldId id="283" r:id="rId15"/>
    <p:sldId id="265" r:id="rId16"/>
    <p:sldId id="267" r:id="rId17"/>
    <p:sldId id="271" r:id="rId18"/>
    <p:sldId id="291" r:id="rId19"/>
    <p:sldId id="289" r:id="rId2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3300"/>
    <a:srgbClr val="0000CC"/>
    <a:srgbClr val="CC6600"/>
    <a:srgbClr val="66FFFF"/>
    <a:srgbClr val="FFFF00"/>
    <a:srgbClr val="96D9EE"/>
    <a:srgbClr val="FF9900"/>
    <a:srgbClr val="66FF3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7" autoAdjust="0"/>
    <p:restoredTop sz="94643" autoAdjust="0"/>
  </p:normalViewPr>
  <p:slideViewPr>
    <p:cSldViewPr>
      <p:cViewPr varScale="1">
        <p:scale>
          <a:sx n="70" d="100"/>
          <a:sy n="70" d="100"/>
        </p:scale>
        <p:origin x="-1164"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AD2EEBF-15EE-4838-BEF9-782C77F40E3D}"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CCF9F9E-92A8-444A-9913-914D2CA132C9}"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D57EBC0-9790-4398-B193-A5525C239267}"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7CCB62ED-908A-4E10-B6F5-C95AC7B381ED}"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A39EC04C-3018-4879-AD51-D82CA1E38814}"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F5210F7-885F-4CB9-965B-FA7D5687E348}"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E463687-9775-4E39-8C66-A533F769264E}"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3B9D32D-0EAE-436F-8904-8CBAEDB53AF0}"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E4365688-82FA-401D-932D-C2EA4172B6DB}"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AF8C072B-9192-4E38-9AE0-E0BBB6A556CA}"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6AE4A840-AA36-49F5-8EB7-620A6B071110}"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0C19DFC-1DAE-4379-96E8-6F8EE00B9718}"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E954C5F-6F69-4616-9713-7CF394BD1F52}"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cstate="print"/>
          <a:srcRect/>
          <a:tile tx="0" ty="0" sx="100000" sy="100000" flip="none" algn="tl"/>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D94BE9A9-A479-441A-B643-30C1359E3507}"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13.xml"/><Relationship Id="rId5" Type="http://schemas.openxmlformats.org/officeDocument/2006/relationships/image" Target="../media/image19.jpeg"/><Relationship Id="rId4" Type="http://schemas.openxmlformats.org/officeDocument/2006/relationships/image" Target="../media/image18.jpeg"/></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13.xml"/><Relationship Id="rId5" Type="http://schemas.openxmlformats.org/officeDocument/2006/relationships/image" Target="../media/image23.jpeg"/><Relationship Id="rId4" Type="http://schemas.openxmlformats.org/officeDocument/2006/relationships/image" Target="../media/image22.jpeg"/></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25.jpeg"/><Relationship Id="rId4" Type="http://schemas.openxmlformats.org/officeDocument/2006/relationships/image" Target="../media/image4.jpeg"/></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13.xml"/><Relationship Id="rId4" Type="http://schemas.openxmlformats.org/officeDocument/2006/relationships/image" Target="../media/image28.jpeg"/></Relationships>
</file>

<file path=ppt/slides/_rels/slide1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2.xml"/><Relationship Id="rId5" Type="http://schemas.openxmlformats.org/officeDocument/2006/relationships/image" Target="../media/image32.jpeg"/><Relationship Id="rId4" Type="http://schemas.openxmlformats.org/officeDocument/2006/relationships/image" Target="../media/image31.jpeg"/></Relationships>
</file>

<file path=ppt/slides/_rels/slide1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12.xml"/><Relationship Id="rId4" Type="http://schemas.openxmlformats.org/officeDocument/2006/relationships/image" Target="../media/image35.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2.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ChangeArrowheads="1"/>
          </p:cNvSpPr>
          <p:nvPr/>
        </p:nvSpPr>
        <p:spPr bwMode="auto">
          <a:xfrm>
            <a:off x="533400" y="609600"/>
            <a:ext cx="8001000" cy="5294313"/>
          </a:xfrm>
          <a:prstGeom prst="rect">
            <a:avLst/>
          </a:prstGeom>
          <a:noFill/>
          <a:ln w="9525">
            <a:noFill/>
            <a:miter lim="800000"/>
            <a:headEnd/>
            <a:tailEnd/>
          </a:ln>
        </p:spPr>
        <p:txBody>
          <a:bodyPr>
            <a:spAutoFit/>
          </a:bodyPr>
          <a:lstStyle/>
          <a:p>
            <a:pPr algn="ctr"/>
            <a:r>
              <a:rPr lang="en-US" sz="5400" b="1">
                <a:solidFill>
                  <a:srgbClr val="FF0000"/>
                </a:solidFill>
              </a:rPr>
              <a:t>Personal Assistance Projects in Developing Countries </a:t>
            </a:r>
          </a:p>
          <a:p>
            <a:pPr algn="ctr"/>
            <a:r>
              <a:rPr lang="en-US" sz="4800"/>
              <a:t> report on its strength and weakness</a:t>
            </a:r>
          </a:p>
          <a:p>
            <a:pPr algn="ctr"/>
            <a:r>
              <a:rPr lang="en-US" sz="8000" b="1">
                <a:solidFill>
                  <a:srgbClr val="00B050"/>
                </a:solidFill>
              </a:rPr>
              <a:t>PAKISTAN</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0" y="0"/>
            <a:ext cx="9144000" cy="2590800"/>
          </a:xfrm>
          <a:solidFill>
            <a:srgbClr val="66FFFF"/>
          </a:solidFill>
        </p:spPr>
        <p:txBody>
          <a:bodyPr/>
          <a:lstStyle/>
          <a:p>
            <a:pPr eaLnBrk="1" hangingPunct="1"/>
            <a:r>
              <a:rPr lang="en-US" altLang="ja-JP" sz="4000" b="1" smtClean="0">
                <a:solidFill>
                  <a:srgbClr val="CC3300"/>
                </a:solidFill>
                <a:ea typeface="ＭＳ Ｐゴシック" pitchFamily="34" charset="-128"/>
              </a:rPr>
              <a:t>As long as we feel ashamed of whom we are, our lives will be regarded as useless. So need Counseling sessions….</a:t>
            </a:r>
            <a:endParaRPr lang="en-US" sz="4000" b="1" smtClean="0">
              <a:solidFill>
                <a:srgbClr val="CC3300"/>
              </a:solidFill>
            </a:endParaRPr>
          </a:p>
        </p:txBody>
      </p:sp>
      <p:pic>
        <p:nvPicPr>
          <p:cNvPr id="11267" name="Picture 4" descr="03310001"/>
          <p:cNvPicPr>
            <a:picLocks noChangeAspect="1" noChangeArrowheads="1"/>
          </p:cNvPicPr>
          <p:nvPr>
            <p:ph idx="1"/>
          </p:nvPr>
        </p:nvPicPr>
        <p:blipFill>
          <a:blip r:embed="rId2" cstate="print"/>
          <a:srcRect/>
          <a:stretch>
            <a:fillRect/>
          </a:stretch>
        </p:blipFill>
        <p:spPr>
          <a:xfrm>
            <a:off x="0" y="2590800"/>
            <a:ext cx="9144000" cy="4267200"/>
          </a:xfr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0" y="0"/>
            <a:ext cx="9144000" cy="1417638"/>
          </a:xfrm>
          <a:solidFill>
            <a:srgbClr val="66FFFF"/>
          </a:solidFill>
        </p:spPr>
        <p:txBody>
          <a:bodyPr/>
          <a:lstStyle/>
          <a:p>
            <a:pPr eaLnBrk="1" hangingPunct="1"/>
            <a:r>
              <a:rPr lang="en-US" altLang="ja-JP" sz="4000" b="1" smtClean="0">
                <a:solidFill>
                  <a:srgbClr val="CC3300"/>
                </a:solidFill>
                <a:ea typeface="ＭＳ Ｐゴシック" pitchFamily="34" charset="-128"/>
              </a:rPr>
              <a:t>As long as we remain silent, we will be told by others what to do</a:t>
            </a:r>
            <a:endParaRPr lang="en-US" sz="4000" b="1" smtClean="0">
              <a:solidFill>
                <a:srgbClr val="CC3300"/>
              </a:solidFill>
            </a:endParaRPr>
          </a:p>
        </p:txBody>
      </p:sp>
      <p:pic>
        <p:nvPicPr>
          <p:cNvPr id="12291" name="Picture 4" descr="P4050539"/>
          <p:cNvPicPr>
            <a:picLocks noChangeAspect="1" noChangeArrowheads="1"/>
          </p:cNvPicPr>
          <p:nvPr>
            <p:ph idx="1"/>
          </p:nvPr>
        </p:nvPicPr>
        <p:blipFill>
          <a:blip r:embed="rId2" cstate="print"/>
          <a:srcRect/>
          <a:stretch>
            <a:fillRect/>
          </a:stretch>
        </p:blipFill>
        <p:spPr>
          <a:xfrm>
            <a:off x="0" y="1447800"/>
            <a:ext cx="9144000" cy="5410200"/>
          </a:xfr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tile tx="0" ty="0" sx="100000" sy="100000" flip="none" algn="tl"/>
        </a:blipFill>
        <a:effectLst/>
      </p:bgPr>
    </p:bg>
    <p:spTree>
      <p:nvGrpSpPr>
        <p:cNvPr id="1" name=""/>
        <p:cNvGrpSpPr/>
        <p:nvPr/>
      </p:nvGrpSpPr>
      <p:grpSpPr>
        <a:xfrm>
          <a:off x="0" y="0"/>
          <a:ext cx="0" cy="0"/>
          <a:chOff x="0" y="0"/>
          <a:chExt cx="0" cy="0"/>
        </a:xfrm>
      </p:grpSpPr>
      <p:pic>
        <p:nvPicPr>
          <p:cNvPr id="13314" name="Picture 5" descr="P6290047"/>
          <p:cNvPicPr>
            <a:picLocks noChangeAspect="1" noChangeArrowheads="1"/>
          </p:cNvPicPr>
          <p:nvPr>
            <p:ph sz="half" idx="1"/>
          </p:nvPr>
        </p:nvPicPr>
        <p:blipFill>
          <a:blip r:embed="rId3" cstate="print"/>
          <a:srcRect/>
          <a:stretch>
            <a:fillRect/>
          </a:stretch>
        </p:blipFill>
        <p:spPr>
          <a:xfrm>
            <a:off x="5715000" y="4191000"/>
            <a:ext cx="3429000" cy="2724150"/>
          </a:xfrm>
          <a:noFill/>
        </p:spPr>
      </p:pic>
      <p:pic>
        <p:nvPicPr>
          <p:cNvPr id="13315" name="Picture 7" descr="P6290074"/>
          <p:cNvPicPr>
            <a:picLocks noChangeAspect="1" noChangeArrowheads="1"/>
          </p:cNvPicPr>
          <p:nvPr>
            <p:ph sz="quarter" idx="2"/>
          </p:nvPr>
        </p:nvPicPr>
        <p:blipFill>
          <a:blip r:embed="rId4" cstate="print"/>
          <a:srcRect/>
          <a:stretch>
            <a:fillRect/>
          </a:stretch>
        </p:blipFill>
        <p:spPr>
          <a:xfrm>
            <a:off x="5638800" y="990600"/>
            <a:ext cx="3505200" cy="3238500"/>
          </a:xfrm>
          <a:noFill/>
        </p:spPr>
      </p:pic>
      <p:sp>
        <p:nvSpPr>
          <p:cNvPr id="13317" name="Text Box 4"/>
          <p:cNvSpPr txBox="1">
            <a:spLocks noChangeArrowheads="1"/>
          </p:cNvSpPr>
          <p:nvPr/>
        </p:nvSpPr>
        <p:spPr bwMode="auto">
          <a:xfrm>
            <a:off x="0" y="0"/>
            <a:ext cx="5638800" cy="1570038"/>
          </a:xfrm>
          <a:prstGeom prst="rect">
            <a:avLst/>
          </a:prstGeom>
          <a:noFill/>
          <a:ln w="9525">
            <a:noFill/>
            <a:miter lim="800000"/>
            <a:headEnd/>
            <a:tailEnd/>
          </a:ln>
        </p:spPr>
        <p:txBody>
          <a:bodyPr>
            <a:spAutoFit/>
          </a:bodyPr>
          <a:lstStyle/>
          <a:p>
            <a:pPr>
              <a:spcBef>
                <a:spcPct val="50000"/>
              </a:spcBef>
              <a:defRPr/>
            </a:pPr>
            <a:r>
              <a:rPr lang="en-US" sz="3200" b="1" dirty="0">
                <a:solidFill>
                  <a:schemeClr val="tx2">
                    <a:lumMod val="95000"/>
                    <a:lumOff val="5000"/>
                  </a:schemeClr>
                </a:solidFill>
                <a:latin typeface="Albertus Extra Bold" pitchFamily="34" charset="0"/>
              </a:rPr>
              <a:t>Personal Assistant services are our basic right for independent living</a:t>
            </a:r>
          </a:p>
        </p:txBody>
      </p:sp>
      <p:pic>
        <p:nvPicPr>
          <p:cNvPr id="2" name="Picture 9" descr="P6290226"/>
          <p:cNvPicPr>
            <a:picLocks noChangeAspect="1" noChangeArrowheads="1"/>
          </p:cNvPicPr>
          <p:nvPr>
            <p:ph sz="quarter" idx="3"/>
          </p:nvPr>
        </p:nvPicPr>
        <p:blipFill>
          <a:blip r:embed="rId5" cstate="print"/>
          <a:srcRect/>
          <a:stretch>
            <a:fillRect/>
          </a:stretch>
        </p:blipFill>
        <p:spPr>
          <a:xfrm>
            <a:off x="0" y="2057400"/>
            <a:ext cx="5689600" cy="4800600"/>
          </a:xfr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tile tx="0" ty="0" sx="100000" sy="100000" flip="none" algn="tl"/>
        </a:blip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0" y="0"/>
            <a:ext cx="9144000" cy="1447800"/>
          </a:xfrm>
        </p:spPr>
        <p:txBody>
          <a:bodyPr/>
          <a:lstStyle/>
          <a:p>
            <a:pPr eaLnBrk="1" hangingPunct="1"/>
            <a:r>
              <a:rPr lang="en-US" smtClean="0">
                <a:solidFill>
                  <a:schemeClr val="accent2"/>
                </a:solidFill>
                <a:latin typeface="Albertus Extra Bold" pitchFamily="34" charset="0"/>
              </a:rPr>
              <a:t>Barriers are also creating the need of personal assistant services</a:t>
            </a:r>
          </a:p>
        </p:txBody>
      </p:sp>
      <p:pic>
        <p:nvPicPr>
          <p:cNvPr id="14339" name="Picture 4" descr="P8210297"/>
          <p:cNvPicPr>
            <a:picLocks noChangeAspect="1" noChangeArrowheads="1"/>
          </p:cNvPicPr>
          <p:nvPr>
            <p:ph sz="half" idx="1"/>
          </p:nvPr>
        </p:nvPicPr>
        <p:blipFill>
          <a:blip r:embed="rId3" cstate="print"/>
          <a:srcRect/>
          <a:stretch>
            <a:fillRect/>
          </a:stretch>
        </p:blipFill>
        <p:spPr>
          <a:xfrm>
            <a:off x="609600" y="1447800"/>
            <a:ext cx="4876800" cy="4038600"/>
          </a:xfrm>
          <a:noFill/>
        </p:spPr>
      </p:pic>
      <p:pic>
        <p:nvPicPr>
          <p:cNvPr id="14340" name="Picture 6" descr="P8210317"/>
          <p:cNvPicPr>
            <a:picLocks noChangeAspect="1" noChangeArrowheads="1"/>
          </p:cNvPicPr>
          <p:nvPr>
            <p:ph sz="quarter" idx="2"/>
          </p:nvPr>
        </p:nvPicPr>
        <p:blipFill>
          <a:blip r:embed="rId4" cstate="print"/>
          <a:srcRect/>
          <a:stretch>
            <a:fillRect/>
          </a:stretch>
        </p:blipFill>
        <p:spPr>
          <a:xfrm>
            <a:off x="5638800" y="1447800"/>
            <a:ext cx="3143250" cy="2357438"/>
          </a:xfrm>
          <a:noFill/>
        </p:spPr>
      </p:pic>
      <p:pic>
        <p:nvPicPr>
          <p:cNvPr id="14341" name="Picture 8" descr="P8210320"/>
          <p:cNvPicPr>
            <a:picLocks noChangeAspect="1" noChangeArrowheads="1"/>
          </p:cNvPicPr>
          <p:nvPr>
            <p:ph sz="quarter" idx="3"/>
          </p:nvPr>
        </p:nvPicPr>
        <p:blipFill>
          <a:blip r:embed="rId5" cstate="print"/>
          <a:srcRect/>
          <a:stretch>
            <a:fillRect/>
          </a:stretch>
        </p:blipFill>
        <p:spPr>
          <a:xfrm>
            <a:off x="5638800" y="4191000"/>
            <a:ext cx="3221038" cy="2416175"/>
          </a:xfr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tile tx="0" ty="0" sx="100000" sy="100000" flip="none" algn="tl"/>
        </a:blip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0" y="0"/>
            <a:ext cx="9144000" cy="1981200"/>
          </a:xfrm>
        </p:spPr>
        <p:txBody>
          <a:bodyPr/>
          <a:lstStyle/>
          <a:p>
            <a:pPr eaLnBrk="1" hangingPunct="1">
              <a:defRPr/>
            </a:pPr>
            <a:r>
              <a:rPr lang="en-US" sz="3600" b="1" dirty="0" smtClean="0">
                <a:solidFill>
                  <a:schemeClr val="tx2">
                    <a:lumMod val="95000"/>
                    <a:lumOff val="5000"/>
                  </a:schemeClr>
                </a:solidFill>
                <a:latin typeface="Albertus Extra Bold" pitchFamily="34" charset="0"/>
              </a:rPr>
              <a:t>Barriers made us more disabled… even minor disabilities became severe. </a:t>
            </a:r>
          </a:p>
        </p:txBody>
      </p:sp>
      <p:pic>
        <p:nvPicPr>
          <p:cNvPr id="15363" name="Picture 10" descr="P5270026"/>
          <p:cNvPicPr>
            <a:picLocks noChangeAspect="1" noChangeArrowheads="1"/>
          </p:cNvPicPr>
          <p:nvPr>
            <p:ph idx="1"/>
          </p:nvPr>
        </p:nvPicPr>
        <p:blipFill>
          <a:blip r:embed="rId3" cstate="print"/>
          <a:srcRect/>
          <a:stretch>
            <a:fillRect/>
          </a:stretch>
        </p:blipFill>
        <p:spPr>
          <a:xfrm>
            <a:off x="4724400" y="2057400"/>
            <a:ext cx="4419600" cy="2281238"/>
          </a:xfrm>
          <a:noFill/>
        </p:spPr>
      </p:pic>
      <p:pic>
        <p:nvPicPr>
          <p:cNvPr id="15364" name="Picture 12" descr="P5300152"/>
          <p:cNvPicPr>
            <a:picLocks noChangeAspect="1" noChangeArrowheads="1"/>
          </p:cNvPicPr>
          <p:nvPr/>
        </p:nvPicPr>
        <p:blipFill>
          <a:blip r:embed="rId4" cstate="print"/>
          <a:srcRect/>
          <a:stretch>
            <a:fillRect/>
          </a:stretch>
        </p:blipFill>
        <p:spPr bwMode="auto">
          <a:xfrm>
            <a:off x="0" y="2057400"/>
            <a:ext cx="4724400" cy="4800600"/>
          </a:xfrm>
          <a:prstGeom prst="rect">
            <a:avLst/>
          </a:prstGeom>
          <a:noFill/>
          <a:ln w="9525">
            <a:noFill/>
            <a:miter lim="800000"/>
            <a:headEnd/>
            <a:tailEnd/>
          </a:ln>
        </p:spPr>
      </p:pic>
      <p:pic>
        <p:nvPicPr>
          <p:cNvPr id="15365" name="Picture 13" descr="P5300151"/>
          <p:cNvPicPr>
            <a:picLocks noChangeAspect="1" noChangeArrowheads="1"/>
          </p:cNvPicPr>
          <p:nvPr/>
        </p:nvPicPr>
        <p:blipFill>
          <a:blip r:embed="rId5" cstate="print"/>
          <a:srcRect/>
          <a:stretch>
            <a:fillRect/>
          </a:stretch>
        </p:blipFill>
        <p:spPr bwMode="auto">
          <a:xfrm>
            <a:off x="4724400" y="4229100"/>
            <a:ext cx="4419600" cy="2628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0" y="0"/>
            <a:ext cx="9144000" cy="1676400"/>
          </a:xfrm>
        </p:spPr>
        <p:txBody>
          <a:bodyPr/>
          <a:lstStyle/>
          <a:p>
            <a:pPr eaLnBrk="1" hangingPunct="1"/>
            <a:r>
              <a:rPr lang="en-US" sz="4000" b="1" smtClean="0">
                <a:latin typeface="Albertus Extra Bold" pitchFamily="34" charset="0"/>
              </a:rPr>
              <a:t>Out Reach Program for Persons With Disabilities could not possible with out personal assistant.</a:t>
            </a:r>
          </a:p>
        </p:txBody>
      </p:sp>
      <p:pic>
        <p:nvPicPr>
          <p:cNvPr id="16387" name="Picture 4" descr="P5270083"/>
          <p:cNvPicPr>
            <a:picLocks noChangeAspect="1" noChangeArrowheads="1"/>
          </p:cNvPicPr>
          <p:nvPr>
            <p:ph sz="half" idx="1"/>
          </p:nvPr>
        </p:nvPicPr>
        <p:blipFill>
          <a:blip r:embed="rId2" cstate="print"/>
          <a:srcRect/>
          <a:stretch>
            <a:fillRect/>
          </a:stretch>
        </p:blipFill>
        <p:spPr>
          <a:xfrm>
            <a:off x="0" y="1828800"/>
            <a:ext cx="3771900" cy="5029200"/>
          </a:xfrm>
          <a:noFill/>
        </p:spPr>
      </p:pic>
      <p:pic>
        <p:nvPicPr>
          <p:cNvPr id="16388" name="Picture 6" descr="PB170306"/>
          <p:cNvPicPr>
            <a:picLocks noChangeAspect="1" noChangeArrowheads="1"/>
          </p:cNvPicPr>
          <p:nvPr>
            <p:ph sz="quarter" idx="2"/>
          </p:nvPr>
        </p:nvPicPr>
        <p:blipFill>
          <a:blip r:embed="rId3" cstate="print">
            <a:lum bright="24000"/>
          </a:blip>
          <a:srcRect/>
          <a:stretch>
            <a:fillRect/>
          </a:stretch>
        </p:blipFill>
        <p:spPr>
          <a:xfrm>
            <a:off x="3962400" y="1752600"/>
            <a:ext cx="5181600" cy="2533650"/>
          </a:xfrm>
          <a:noFill/>
        </p:spPr>
      </p:pic>
      <p:pic>
        <p:nvPicPr>
          <p:cNvPr id="16389" name="Picture 8" descr="PC160309"/>
          <p:cNvPicPr>
            <a:picLocks noChangeAspect="1" noChangeArrowheads="1"/>
          </p:cNvPicPr>
          <p:nvPr>
            <p:ph sz="quarter" idx="3"/>
          </p:nvPr>
        </p:nvPicPr>
        <p:blipFill>
          <a:blip r:embed="rId4" cstate="print"/>
          <a:srcRect/>
          <a:stretch>
            <a:fillRect/>
          </a:stretch>
        </p:blipFill>
        <p:spPr>
          <a:xfrm>
            <a:off x="4648200" y="4343400"/>
            <a:ext cx="3581400" cy="2362200"/>
          </a:xfr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sz="quarter"/>
          </p:nvPr>
        </p:nvSpPr>
        <p:spPr>
          <a:xfrm>
            <a:off x="0" y="0"/>
            <a:ext cx="9144000" cy="1066800"/>
          </a:xfrm>
        </p:spPr>
        <p:txBody>
          <a:bodyPr/>
          <a:lstStyle/>
          <a:p>
            <a:pPr eaLnBrk="1" hangingPunct="1"/>
            <a:r>
              <a:rPr lang="en-US" sz="3200" smtClean="0">
                <a:latin typeface="Albertus Extra Bold" pitchFamily="34" charset="0"/>
              </a:rPr>
              <a:t>Attendant Services for Severely Disabled Persons introduced by </a:t>
            </a:r>
            <a:r>
              <a:rPr lang="en-US" sz="3200" smtClean="0">
                <a:solidFill>
                  <a:srgbClr val="0000CC"/>
                </a:solidFill>
                <a:latin typeface="Albertus Extra Bold" pitchFamily="34" charset="0"/>
              </a:rPr>
              <a:t>Milestone</a:t>
            </a:r>
            <a:r>
              <a:rPr lang="en-US" sz="3200" smtClean="0">
                <a:latin typeface="Albertus Extra Bold" pitchFamily="34" charset="0"/>
              </a:rPr>
              <a:t> in Pakistan.</a:t>
            </a:r>
          </a:p>
        </p:txBody>
      </p:sp>
      <p:pic>
        <p:nvPicPr>
          <p:cNvPr id="17411" name="Picture 4" descr="PB170284"/>
          <p:cNvPicPr>
            <a:picLocks noChangeAspect="1" noChangeArrowheads="1"/>
          </p:cNvPicPr>
          <p:nvPr>
            <p:ph sz="quarter" idx="1"/>
          </p:nvPr>
        </p:nvPicPr>
        <p:blipFill>
          <a:blip r:embed="rId2" cstate="print"/>
          <a:srcRect/>
          <a:stretch>
            <a:fillRect/>
          </a:stretch>
        </p:blipFill>
        <p:spPr>
          <a:xfrm>
            <a:off x="609600" y="990600"/>
            <a:ext cx="3886200" cy="2914650"/>
          </a:xfrm>
          <a:noFill/>
        </p:spPr>
      </p:pic>
      <p:pic>
        <p:nvPicPr>
          <p:cNvPr id="17412" name="Picture 6" descr="P9180101"/>
          <p:cNvPicPr>
            <a:picLocks noChangeAspect="1" noChangeArrowheads="1"/>
          </p:cNvPicPr>
          <p:nvPr>
            <p:ph sz="quarter" idx="2"/>
          </p:nvPr>
        </p:nvPicPr>
        <p:blipFill>
          <a:blip r:embed="rId3" cstate="print"/>
          <a:srcRect/>
          <a:stretch>
            <a:fillRect/>
          </a:stretch>
        </p:blipFill>
        <p:spPr>
          <a:xfrm>
            <a:off x="4648200" y="1066800"/>
            <a:ext cx="3810000" cy="2914650"/>
          </a:xfrm>
          <a:noFill/>
        </p:spPr>
      </p:pic>
      <p:pic>
        <p:nvPicPr>
          <p:cNvPr id="17413" name="Picture 8" descr="P9180096"/>
          <p:cNvPicPr>
            <a:picLocks noChangeAspect="1" noChangeArrowheads="1"/>
          </p:cNvPicPr>
          <p:nvPr>
            <p:ph sz="quarter" idx="3"/>
          </p:nvPr>
        </p:nvPicPr>
        <p:blipFill>
          <a:blip r:embed="rId4" cstate="print"/>
          <a:srcRect/>
          <a:stretch>
            <a:fillRect/>
          </a:stretch>
        </p:blipFill>
        <p:spPr>
          <a:xfrm>
            <a:off x="533400" y="3927475"/>
            <a:ext cx="3906838" cy="2930525"/>
          </a:xfrm>
          <a:noFill/>
        </p:spPr>
      </p:pic>
      <p:pic>
        <p:nvPicPr>
          <p:cNvPr id="17414" name="Picture 10" descr="PB170283"/>
          <p:cNvPicPr>
            <a:picLocks noChangeAspect="1" noChangeArrowheads="1"/>
          </p:cNvPicPr>
          <p:nvPr>
            <p:ph sz="quarter" idx="4"/>
          </p:nvPr>
        </p:nvPicPr>
        <p:blipFill>
          <a:blip r:embed="rId5" cstate="print"/>
          <a:srcRect/>
          <a:stretch>
            <a:fillRect/>
          </a:stretch>
        </p:blipFill>
        <p:spPr>
          <a:xfrm>
            <a:off x="4648200" y="4000500"/>
            <a:ext cx="3810000" cy="2857500"/>
          </a:xfr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sz="quarter"/>
          </p:nvPr>
        </p:nvSpPr>
        <p:spPr>
          <a:xfrm>
            <a:off x="0" y="0"/>
            <a:ext cx="8229600" cy="1143000"/>
          </a:xfrm>
        </p:spPr>
        <p:txBody>
          <a:bodyPr/>
          <a:lstStyle/>
          <a:p>
            <a:pPr eaLnBrk="1" hangingPunct="1"/>
            <a:r>
              <a:rPr lang="en-US" sz="4000" b="1" smtClean="0"/>
              <a:t>How we can turn pity into rights?  The biggest challenge ! </a:t>
            </a:r>
          </a:p>
        </p:txBody>
      </p:sp>
      <p:pic>
        <p:nvPicPr>
          <p:cNvPr id="18435" name="Picture 4" descr="12140010"/>
          <p:cNvPicPr>
            <a:picLocks noChangeAspect="1" noChangeArrowheads="1"/>
          </p:cNvPicPr>
          <p:nvPr>
            <p:ph sz="quarter" idx="1"/>
          </p:nvPr>
        </p:nvPicPr>
        <p:blipFill>
          <a:blip r:embed="rId2" cstate="print"/>
          <a:srcRect/>
          <a:stretch>
            <a:fillRect/>
          </a:stretch>
        </p:blipFill>
        <p:spPr>
          <a:xfrm>
            <a:off x="0" y="1447800"/>
            <a:ext cx="4011613" cy="2338388"/>
          </a:xfrm>
          <a:noFill/>
        </p:spPr>
      </p:pic>
      <p:pic>
        <p:nvPicPr>
          <p:cNvPr id="18436" name="Picture 8" descr="02050030"/>
          <p:cNvPicPr>
            <a:picLocks noChangeAspect="1" noChangeArrowheads="1"/>
          </p:cNvPicPr>
          <p:nvPr>
            <p:ph sz="quarter" idx="3"/>
          </p:nvPr>
        </p:nvPicPr>
        <p:blipFill>
          <a:blip r:embed="rId3" cstate="print"/>
          <a:srcRect/>
          <a:stretch>
            <a:fillRect/>
          </a:stretch>
        </p:blipFill>
        <p:spPr>
          <a:xfrm>
            <a:off x="0" y="3810000"/>
            <a:ext cx="4002088" cy="3048000"/>
          </a:xfrm>
          <a:noFill/>
        </p:spPr>
      </p:pic>
      <p:pic>
        <p:nvPicPr>
          <p:cNvPr id="18437" name="Picture 10" descr="12120025"/>
          <p:cNvPicPr>
            <a:picLocks noChangeAspect="1" noChangeArrowheads="1"/>
          </p:cNvPicPr>
          <p:nvPr>
            <p:ph sz="quarter" idx="4"/>
          </p:nvPr>
        </p:nvPicPr>
        <p:blipFill>
          <a:blip r:embed="rId4" cstate="print"/>
          <a:srcRect/>
          <a:stretch>
            <a:fillRect/>
          </a:stretch>
        </p:blipFill>
        <p:spPr>
          <a:xfrm>
            <a:off x="3962400" y="1981200"/>
            <a:ext cx="5181600" cy="3946525"/>
          </a:xfr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sz="quarter"/>
          </p:nvPr>
        </p:nvSpPr>
        <p:spPr>
          <a:xfrm>
            <a:off x="0" y="0"/>
            <a:ext cx="9144000" cy="1371600"/>
          </a:xfrm>
          <a:solidFill>
            <a:schemeClr val="bg1"/>
          </a:solidFill>
        </p:spPr>
        <p:txBody>
          <a:bodyPr/>
          <a:lstStyle/>
          <a:p>
            <a:r>
              <a:rPr lang="en-US" sz="4800" b="1" smtClean="0">
                <a:solidFill>
                  <a:srgbClr val="00B050"/>
                </a:solidFill>
              </a:rPr>
              <a:t>We have 4 resources of getting services for living</a:t>
            </a:r>
          </a:p>
        </p:txBody>
      </p:sp>
      <p:sp>
        <p:nvSpPr>
          <p:cNvPr id="19459" name="Content Placeholder 2"/>
          <p:cNvSpPr>
            <a:spLocks noGrp="1"/>
          </p:cNvSpPr>
          <p:nvPr>
            <p:ph sz="quarter" idx="1"/>
          </p:nvPr>
        </p:nvSpPr>
        <p:spPr>
          <a:solidFill>
            <a:schemeClr val="bg1"/>
          </a:solidFill>
        </p:spPr>
        <p:txBody>
          <a:bodyPr/>
          <a:lstStyle/>
          <a:p>
            <a:r>
              <a:rPr lang="en-US" b="1" smtClean="0">
                <a:solidFill>
                  <a:srgbClr val="0000CC"/>
                </a:solidFill>
              </a:rPr>
              <a:t>Family members have to take care of us even they don’t want it…</a:t>
            </a:r>
          </a:p>
        </p:txBody>
      </p:sp>
      <p:sp>
        <p:nvSpPr>
          <p:cNvPr id="19460" name="Content Placeholder 3"/>
          <p:cNvSpPr>
            <a:spLocks noGrp="1"/>
          </p:cNvSpPr>
          <p:nvPr>
            <p:ph sz="quarter" idx="2"/>
          </p:nvPr>
        </p:nvSpPr>
        <p:spPr>
          <a:xfrm>
            <a:off x="4572000" y="1600200"/>
            <a:ext cx="4572000" cy="2971800"/>
          </a:xfrm>
          <a:solidFill>
            <a:schemeClr val="bg1"/>
          </a:solidFill>
        </p:spPr>
        <p:txBody>
          <a:bodyPr/>
          <a:lstStyle/>
          <a:p>
            <a:r>
              <a:rPr lang="en-US" b="1" smtClean="0">
                <a:solidFill>
                  <a:srgbClr val="CC3300"/>
                </a:solidFill>
              </a:rPr>
              <a:t> Only few institutions providing services but raise huge funding for their own livings….. </a:t>
            </a:r>
          </a:p>
        </p:txBody>
      </p:sp>
      <p:sp>
        <p:nvSpPr>
          <p:cNvPr id="19461" name="Content Placeholder 4"/>
          <p:cNvSpPr>
            <a:spLocks noGrp="1"/>
          </p:cNvSpPr>
          <p:nvPr>
            <p:ph sz="quarter" idx="3"/>
          </p:nvPr>
        </p:nvSpPr>
        <p:spPr>
          <a:xfrm>
            <a:off x="457200" y="3938588"/>
            <a:ext cx="3429000" cy="2690812"/>
          </a:xfrm>
          <a:solidFill>
            <a:schemeClr val="bg1"/>
          </a:solidFill>
        </p:spPr>
        <p:txBody>
          <a:bodyPr/>
          <a:lstStyle/>
          <a:p>
            <a:r>
              <a:rPr lang="en-US" b="1" smtClean="0">
                <a:solidFill>
                  <a:srgbClr val="CC3300"/>
                </a:solidFill>
              </a:rPr>
              <a:t> Our friends sacrifice their time for us even we don’t like it….</a:t>
            </a:r>
          </a:p>
        </p:txBody>
      </p:sp>
      <p:sp>
        <p:nvSpPr>
          <p:cNvPr id="19462" name="Content Placeholder 5"/>
          <p:cNvSpPr>
            <a:spLocks noGrp="1"/>
          </p:cNvSpPr>
          <p:nvPr>
            <p:ph sz="quarter" idx="4"/>
          </p:nvPr>
        </p:nvSpPr>
        <p:spPr>
          <a:xfrm>
            <a:off x="4267200" y="4876800"/>
            <a:ext cx="4876800" cy="1981200"/>
          </a:xfrm>
          <a:solidFill>
            <a:schemeClr val="bg1"/>
          </a:solidFill>
        </p:spPr>
        <p:txBody>
          <a:bodyPr/>
          <a:lstStyle/>
          <a:p>
            <a:r>
              <a:rPr lang="en-US" b="1" smtClean="0">
                <a:solidFill>
                  <a:srgbClr val="0000CC"/>
                </a:solidFill>
              </a:rPr>
              <a:t>DPO,s and IL centers are providing services but resources are limited</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3"/>
          <p:cNvSpPr>
            <a:spLocks noGrp="1" noChangeArrowheads="1"/>
          </p:cNvSpPr>
          <p:nvPr>
            <p:ph type="body" idx="1"/>
          </p:nvPr>
        </p:nvSpPr>
        <p:spPr>
          <a:xfrm>
            <a:off x="0" y="2667000"/>
            <a:ext cx="9144000" cy="3810000"/>
          </a:xfrm>
          <a:noFill/>
        </p:spPr>
        <p:txBody>
          <a:bodyPr/>
          <a:lstStyle/>
          <a:p>
            <a:pPr algn="ctr" eaLnBrk="1" hangingPunct="1">
              <a:buFontTx/>
              <a:buNone/>
            </a:pPr>
            <a:r>
              <a:rPr lang="en-US" sz="9600" b="1" smtClean="0">
                <a:solidFill>
                  <a:srgbClr val="CC3300"/>
                </a:solidFill>
              </a:rPr>
              <a:t>Thanks</a:t>
            </a:r>
          </a:p>
        </p:txBody>
      </p:sp>
      <p:sp>
        <p:nvSpPr>
          <p:cNvPr id="20483" name="WordArt 5"/>
          <p:cNvSpPr>
            <a:spLocks noChangeArrowheads="1" noChangeShapeType="1" noTextEdit="1"/>
          </p:cNvSpPr>
          <p:nvPr/>
        </p:nvSpPr>
        <p:spPr bwMode="auto">
          <a:xfrm>
            <a:off x="228600" y="1295400"/>
            <a:ext cx="8686800" cy="1905000"/>
          </a:xfrm>
          <a:prstGeom prst="rect">
            <a:avLst/>
          </a:prstGeom>
        </p:spPr>
        <p:txBody>
          <a:bodyPr spcFirstLastPara="1" wrap="none" fromWordArt="1">
            <a:prstTxWarp prst="textArchUp">
              <a:avLst>
                <a:gd name="adj" fmla="val 10800004"/>
              </a:avLst>
            </a:prstTxWarp>
          </a:bodyPr>
          <a:lstStyle/>
          <a:p>
            <a:pPr algn="ctr"/>
            <a:r>
              <a:rPr lang="en-US" sz="6000" kern="10">
                <a:ln w="9525">
                  <a:solidFill>
                    <a:srgbClr val="000000"/>
                  </a:solidFill>
                  <a:round/>
                  <a:headEnd/>
                  <a:tailEnd/>
                </a:ln>
                <a:solidFill>
                  <a:srgbClr val="FF0000"/>
                </a:solidFill>
                <a:latin typeface="Antique Olive"/>
              </a:rPr>
              <a:t>Let's Move To Change the Society</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tile tx="0" ty="0" sx="100000" sy="100000" flip="none" algn="tl"/>
        </a:blipFill>
        <a:effectLst/>
      </p:bgPr>
    </p:bg>
    <p:spTree>
      <p:nvGrpSpPr>
        <p:cNvPr id="1" name=""/>
        <p:cNvGrpSpPr/>
        <p:nvPr/>
      </p:nvGrpSpPr>
      <p:grpSpPr>
        <a:xfrm>
          <a:off x="0" y="0"/>
          <a:ext cx="0" cy="0"/>
          <a:chOff x="0" y="0"/>
          <a:chExt cx="0" cy="0"/>
        </a:xfrm>
      </p:grpSpPr>
      <p:sp>
        <p:nvSpPr>
          <p:cNvPr id="3074" name="Rectangle 10"/>
          <p:cNvSpPr>
            <a:spLocks noGrp="1" noChangeArrowheads="1"/>
          </p:cNvSpPr>
          <p:nvPr>
            <p:ph type="title"/>
          </p:nvPr>
        </p:nvSpPr>
        <p:spPr>
          <a:solidFill>
            <a:srgbClr val="66FFFF"/>
          </a:solidFill>
        </p:spPr>
        <p:txBody>
          <a:bodyPr/>
          <a:lstStyle/>
          <a:p>
            <a:pPr eaLnBrk="1" hangingPunct="1"/>
            <a:r>
              <a:rPr lang="en-US" b="1" smtClean="0">
                <a:solidFill>
                  <a:srgbClr val="CC3300"/>
                </a:solidFill>
              </a:rPr>
              <a:t>What Independent Living Is?</a:t>
            </a:r>
          </a:p>
        </p:txBody>
      </p:sp>
      <p:sp>
        <p:nvSpPr>
          <p:cNvPr id="3075" name="Text Box 12"/>
          <p:cNvSpPr txBox="1">
            <a:spLocks noChangeArrowheads="1"/>
          </p:cNvSpPr>
          <p:nvPr/>
        </p:nvSpPr>
        <p:spPr bwMode="auto">
          <a:xfrm>
            <a:off x="457200" y="1600200"/>
            <a:ext cx="8229600" cy="4721225"/>
          </a:xfrm>
          <a:prstGeom prst="rect">
            <a:avLst/>
          </a:prstGeom>
          <a:solidFill>
            <a:srgbClr val="66FFFF"/>
          </a:solidFill>
          <a:ln w="9525">
            <a:noFill/>
            <a:miter lim="800000"/>
            <a:headEnd/>
            <a:tailEnd/>
          </a:ln>
        </p:spPr>
        <p:txBody>
          <a:bodyPr>
            <a:spAutoFit/>
          </a:bodyPr>
          <a:lstStyle/>
          <a:p>
            <a:pPr>
              <a:spcBef>
                <a:spcPct val="50000"/>
              </a:spcBef>
            </a:pPr>
            <a:endParaRPr lang="en-US"/>
          </a:p>
          <a:p>
            <a:pPr algn="ctr">
              <a:spcBef>
                <a:spcPct val="50000"/>
              </a:spcBef>
            </a:pPr>
            <a:r>
              <a:rPr lang="en-US" altLang="ja-JP" sz="4400" b="1">
                <a:solidFill>
                  <a:srgbClr val="CC3300"/>
                </a:solidFill>
                <a:ea typeface="ＭＳ Ｐゴシック" pitchFamily="34" charset="-128"/>
              </a:rPr>
              <a:t>Independent Living is a philosophy and a movement of people with disabilities who work for self-determination, equal opportunities and self-respect.</a:t>
            </a:r>
            <a:endParaRPr lang="en-US" sz="440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tile tx="0" ty="0" sx="100000" sy="100000" flip="none" algn="tl"/>
        </a:blipFill>
        <a:effectLst/>
      </p:bgPr>
    </p:bg>
    <p:spTree>
      <p:nvGrpSpPr>
        <p:cNvPr id="1" name=""/>
        <p:cNvGrpSpPr/>
        <p:nvPr/>
      </p:nvGrpSpPr>
      <p:grpSpPr>
        <a:xfrm>
          <a:off x="0" y="0"/>
          <a:ext cx="0" cy="0"/>
          <a:chOff x="0" y="0"/>
          <a:chExt cx="0" cy="0"/>
        </a:xfrm>
      </p:grpSpPr>
      <p:sp>
        <p:nvSpPr>
          <p:cNvPr id="4098" name="Text Box 4"/>
          <p:cNvSpPr txBox="1">
            <a:spLocks noChangeArrowheads="1"/>
          </p:cNvSpPr>
          <p:nvPr/>
        </p:nvSpPr>
        <p:spPr bwMode="auto">
          <a:xfrm>
            <a:off x="457200" y="0"/>
            <a:ext cx="8229600" cy="2708275"/>
          </a:xfrm>
          <a:prstGeom prst="rect">
            <a:avLst/>
          </a:prstGeom>
          <a:solidFill>
            <a:schemeClr val="accent1"/>
          </a:solidFill>
          <a:ln w="9525">
            <a:noFill/>
            <a:miter lim="800000"/>
            <a:headEnd/>
            <a:tailEnd/>
          </a:ln>
        </p:spPr>
        <p:txBody>
          <a:bodyPr>
            <a:spAutoFit/>
          </a:bodyPr>
          <a:lstStyle/>
          <a:p>
            <a:pPr algn="ctr">
              <a:spcBef>
                <a:spcPct val="50000"/>
              </a:spcBef>
            </a:pPr>
            <a:r>
              <a:rPr lang="en-US" altLang="ja-JP" sz="3400" b="1">
                <a:solidFill>
                  <a:srgbClr val="CC3300"/>
                </a:solidFill>
                <a:ea typeface="ＭＳ Ｐゴシック" pitchFamily="34" charset="-128"/>
              </a:rPr>
              <a:t>Independent Living does not mean that we want to do everything by ourselves and do not need anybody or  we want to live in isolation. Personal Assistants are essential part of our daily life. </a:t>
            </a:r>
            <a:endParaRPr lang="en-US" sz="3400" b="1">
              <a:solidFill>
                <a:srgbClr val="CC3300"/>
              </a:solidFill>
            </a:endParaRPr>
          </a:p>
        </p:txBody>
      </p:sp>
      <p:pic>
        <p:nvPicPr>
          <p:cNvPr id="4099" name="Picture 7" descr="P5300152"/>
          <p:cNvPicPr>
            <a:picLocks noChangeAspect="1" noChangeArrowheads="1"/>
          </p:cNvPicPr>
          <p:nvPr/>
        </p:nvPicPr>
        <p:blipFill>
          <a:blip r:embed="rId3" cstate="print"/>
          <a:srcRect/>
          <a:stretch>
            <a:fillRect/>
          </a:stretch>
        </p:blipFill>
        <p:spPr bwMode="auto">
          <a:xfrm>
            <a:off x="1295400" y="2743200"/>
            <a:ext cx="6858000" cy="4114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sz="quarter"/>
          </p:nvPr>
        </p:nvSpPr>
        <p:spPr>
          <a:xfrm>
            <a:off x="0" y="0"/>
            <a:ext cx="9144000" cy="3200400"/>
          </a:xfrm>
          <a:solidFill>
            <a:schemeClr val="accent1"/>
          </a:solidFill>
        </p:spPr>
        <p:txBody>
          <a:bodyPr/>
          <a:lstStyle/>
          <a:p>
            <a:pPr eaLnBrk="1" hangingPunct="1"/>
            <a:r>
              <a:rPr lang="en-US" altLang="ja-JP" sz="3200" b="1" smtClean="0">
                <a:solidFill>
                  <a:srgbClr val="CC3300"/>
                </a:solidFill>
                <a:ea typeface="ＭＳ Ｐゴシック" pitchFamily="34" charset="-128"/>
              </a:rPr>
              <a:t>Independent Living means that we demand the same choices and control in our every-day lives that our non-disabled brothers and sisters, neighbors and friends take for granted.</a:t>
            </a:r>
            <a:r>
              <a:rPr lang="en-US" altLang="ja-JP" smtClean="0">
                <a:ea typeface="ＭＳ Ｐゴシック" pitchFamily="34" charset="-128"/>
              </a:rPr>
              <a:t> But we need a support system……</a:t>
            </a:r>
            <a:endParaRPr lang="en-US" sz="4000" smtClean="0">
              <a:solidFill>
                <a:schemeClr val="tx1"/>
              </a:solidFill>
              <a:latin typeface="Albertus Extra Bold" pitchFamily="34" charset="0"/>
            </a:endParaRPr>
          </a:p>
        </p:txBody>
      </p:sp>
      <p:pic>
        <p:nvPicPr>
          <p:cNvPr id="5123" name="Picture 19" descr="01180062"/>
          <p:cNvPicPr>
            <a:picLocks noGrp="1" noChangeAspect="1" noChangeArrowheads="1"/>
          </p:cNvPicPr>
          <p:nvPr>
            <p:ph sz="quarter" idx="3"/>
          </p:nvPr>
        </p:nvPicPr>
        <p:blipFill>
          <a:blip r:embed="rId2" cstate="print"/>
          <a:srcRect/>
          <a:stretch>
            <a:fillRect/>
          </a:stretch>
        </p:blipFill>
        <p:spPr>
          <a:xfrm>
            <a:off x="381000" y="3200400"/>
            <a:ext cx="4114800" cy="3657600"/>
          </a:xfrm>
        </p:spPr>
      </p:pic>
      <p:pic>
        <p:nvPicPr>
          <p:cNvPr id="5124" name="Picture 21" descr="02040010"/>
          <p:cNvPicPr>
            <a:picLocks noGrp="1" noChangeAspect="1" noChangeArrowheads="1"/>
          </p:cNvPicPr>
          <p:nvPr>
            <p:ph sz="quarter" idx="4"/>
          </p:nvPr>
        </p:nvPicPr>
        <p:blipFill>
          <a:blip r:embed="rId3" cstate="print"/>
          <a:srcRect/>
          <a:stretch>
            <a:fillRect/>
          </a:stretch>
        </p:blipFill>
        <p:spPr>
          <a:xfrm>
            <a:off x="4572000" y="3200400"/>
            <a:ext cx="3913188" cy="3657600"/>
          </a:xfr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tile tx="0" ty="0" sx="100000" sy="100000" flip="none" algn="tl"/>
        </a:blip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sz="quarter"/>
          </p:nvPr>
        </p:nvSpPr>
        <p:spPr>
          <a:xfrm>
            <a:off x="0" y="0"/>
            <a:ext cx="9144000" cy="3276600"/>
          </a:xfrm>
          <a:solidFill>
            <a:srgbClr val="66FFFF"/>
          </a:solidFill>
        </p:spPr>
        <p:txBody>
          <a:bodyPr/>
          <a:lstStyle/>
          <a:p>
            <a:pPr eaLnBrk="1" hangingPunct="1"/>
            <a:r>
              <a:rPr lang="en-US" altLang="ja-JP" sz="3600" b="1" smtClean="0">
                <a:solidFill>
                  <a:srgbClr val="CC3300"/>
                </a:solidFill>
                <a:ea typeface="ＭＳ Ｐゴシック" pitchFamily="34" charset="-128"/>
              </a:rPr>
              <a:t>We want to grow up in our families, go to the neighborhood school, use the same bus as our neighbors, and work in jobs that are in line with our education and interests, and start families of our own.</a:t>
            </a:r>
            <a:endParaRPr lang="en-US" sz="3600" b="1" smtClean="0">
              <a:solidFill>
                <a:srgbClr val="CC3300"/>
              </a:solidFill>
            </a:endParaRPr>
          </a:p>
        </p:txBody>
      </p:sp>
      <p:pic>
        <p:nvPicPr>
          <p:cNvPr id="6147" name="Picture 6" descr="PC250261"/>
          <p:cNvPicPr>
            <a:picLocks noChangeAspect="1" noChangeArrowheads="1"/>
          </p:cNvPicPr>
          <p:nvPr>
            <p:ph sz="quarter" idx="2"/>
          </p:nvPr>
        </p:nvPicPr>
        <p:blipFill>
          <a:blip r:embed="rId3" cstate="print"/>
          <a:srcRect/>
          <a:stretch>
            <a:fillRect/>
          </a:stretch>
        </p:blipFill>
        <p:spPr>
          <a:xfrm>
            <a:off x="5257800" y="3276600"/>
            <a:ext cx="3886200" cy="3581400"/>
          </a:xfrm>
          <a:noFill/>
        </p:spPr>
      </p:pic>
      <p:pic>
        <p:nvPicPr>
          <p:cNvPr id="6148" name="Picture 10" descr="PC250260"/>
          <p:cNvPicPr>
            <a:picLocks noChangeAspect="1" noChangeArrowheads="1"/>
          </p:cNvPicPr>
          <p:nvPr>
            <p:ph sz="quarter" idx="4"/>
          </p:nvPr>
        </p:nvPicPr>
        <p:blipFill>
          <a:blip r:embed="rId4" cstate="print"/>
          <a:srcRect/>
          <a:stretch>
            <a:fillRect/>
          </a:stretch>
        </p:blipFill>
        <p:spPr>
          <a:xfrm>
            <a:off x="0" y="3276600"/>
            <a:ext cx="3810000" cy="3581400"/>
          </a:xfr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pattFill prst="shingle">
          <a:fgClr>
            <a:srgbClr val="006600"/>
          </a:fgClr>
          <a:bgClr>
            <a:schemeClr val="bg2"/>
          </a:bgClr>
        </a:pattFill>
        <a:effectLst/>
      </p:bgPr>
    </p:bg>
    <p:spTree>
      <p:nvGrpSpPr>
        <p:cNvPr id="1" name=""/>
        <p:cNvGrpSpPr/>
        <p:nvPr/>
      </p:nvGrpSpPr>
      <p:grpSpPr>
        <a:xfrm>
          <a:off x="0" y="0"/>
          <a:ext cx="0" cy="0"/>
          <a:chOff x="0" y="0"/>
          <a:chExt cx="0" cy="0"/>
        </a:xfrm>
      </p:grpSpPr>
      <p:sp>
        <p:nvSpPr>
          <p:cNvPr id="7170" name="Rectangle 5"/>
          <p:cNvSpPr>
            <a:spLocks noGrp="1" noChangeArrowheads="1"/>
          </p:cNvSpPr>
          <p:nvPr>
            <p:ph type="title"/>
          </p:nvPr>
        </p:nvSpPr>
        <p:spPr>
          <a:xfrm>
            <a:off x="0" y="0"/>
            <a:ext cx="9144000" cy="1828800"/>
          </a:xfrm>
          <a:solidFill>
            <a:srgbClr val="66FFFF"/>
          </a:solidFill>
          <a:ln>
            <a:solidFill>
              <a:schemeClr val="accent2"/>
            </a:solidFill>
          </a:ln>
        </p:spPr>
        <p:txBody>
          <a:bodyPr/>
          <a:lstStyle/>
          <a:p>
            <a:pPr eaLnBrk="1" hangingPunct="1"/>
            <a:r>
              <a:rPr lang="en-US" altLang="ja-JP" sz="4000" b="1" dirty="0" smtClean="0">
                <a:solidFill>
                  <a:srgbClr val="CC3300"/>
                </a:solidFill>
                <a:ea typeface="ＭＳ Ｐゴシック" pitchFamily="34" charset="-128"/>
              </a:rPr>
              <a:t>Since we are the best experts on our needs</a:t>
            </a:r>
            <a:r>
              <a:rPr lang="en-US" altLang="ja-JP" dirty="0" smtClean="0">
                <a:ea typeface="ＭＳ Ｐゴシック" pitchFamily="34" charset="-128"/>
              </a:rPr>
              <a:t> But we cannot do every thing by our self as </a:t>
            </a:r>
            <a:r>
              <a:rPr lang="en-US" altLang="ja-JP" dirty="0" smtClean="0">
                <a:ea typeface="ＭＳ Ｐゴシック" pitchFamily="34" charset="-128"/>
              </a:rPr>
              <a:t>all </a:t>
            </a:r>
            <a:r>
              <a:rPr lang="en-US" altLang="ja-JP" dirty="0" smtClean="0">
                <a:ea typeface="ＭＳ Ｐゴシック" pitchFamily="34" charset="-128"/>
              </a:rPr>
              <a:t>human being…</a:t>
            </a:r>
            <a:endParaRPr lang="en-US" dirty="0" smtClean="0"/>
          </a:p>
        </p:txBody>
      </p:sp>
      <p:pic>
        <p:nvPicPr>
          <p:cNvPr id="7171" name="Picture 16" descr="03300012"/>
          <p:cNvPicPr>
            <a:picLocks noGrp="1" noChangeAspect="1" noChangeArrowheads="1"/>
          </p:cNvPicPr>
          <p:nvPr>
            <p:ph sz="half" idx="1"/>
          </p:nvPr>
        </p:nvPicPr>
        <p:blipFill>
          <a:blip r:embed="rId2" cstate="print"/>
          <a:srcRect/>
          <a:stretch>
            <a:fillRect/>
          </a:stretch>
        </p:blipFill>
        <p:spPr>
          <a:xfrm>
            <a:off x="457200" y="1981200"/>
            <a:ext cx="8305800" cy="4876800"/>
          </a:xfr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ctrTitle"/>
          </p:nvPr>
        </p:nvSpPr>
        <p:spPr>
          <a:xfrm>
            <a:off x="0" y="0"/>
            <a:ext cx="9144000" cy="3429000"/>
          </a:xfrm>
          <a:solidFill>
            <a:srgbClr val="66FFFF"/>
          </a:solidFill>
        </p:spPr>
        <p:txBody>
          <a:bodyPr/>
          <a:lstStyle/>
          <a:p>
            <a:pPr eaLnBrk="1" hangingPunct="1"/>
            <a:r>
              <a:rPr lang="en-US" altLang="ja-JP" sz="4000" b="1" smtClean="0">
                <a:solidFill>
                  <a:srgbClr val="CC3300"/>
                </a:solidFill>
                <a:ea typeface="ＭＳ Ｐゴシック" pitchFamily="34" charset="-128"/>
              </a:rPr>
              <a:t>we need to show the solutions we want, need to be in charge of our lives, think and speak for ourselves - just as everybody else.</a:t>
            </a:r>
            <a:endParaRPr lang="en-US" sz="4000" b="1" smtClean="0">
              <a:solidFill>
                <a:srgbClr val="CC3300"/>
              </a:solidFill>
            </a:endParaRPr>
          </a:p>
        </p:txBody>
      </p:sp>
      <p:pic>
        <p:nvPicPr>
          <p:cNvPr id="8195" name="Picture 7" descr="01170067"/>
          <p:cNvPicPr>
            <a:picLocks noChangeAspect="1" noChangeArrowheads="1"/>
          </p:cNvPicPr>
          <p:nvPr/>
        </p:nvPicPr>
        <p:blipFill>
          <a:blip r:embed="rId2" cstate="print"/>
          <a:srcRect/>
          <a:stretch>
            <a:fillRect/>
          </a:stretch>
        </p:blipFill>
        <p:spPr bwMode="auto">
          <a:xfrm>
            <a:off x="1752600" y="3429000"/>
            <a:ext cx="5562600" cy="3429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0" y="0"/>
            <a:ext cx="9144000" cy="2667000"/>
          </a:xfrm>
          <a:solidFill>
            <a:srgbClr val="66FFFF"/>
          </a:solidFill>
        </p:spPr>
        <p:txBody>
          <a:bodyPr/>
          <a:lstStyle/>
          <a:p>
            <a:pPr eaLnBrk="1" hangingPunct="1"/>
            <a:r>
              <a:rPr lang="en-US" altLang="ja-JP" sz="3200" b="1" smtClean="0">
                <a:solidFill>
                  <a:srgbClr val="CC3300"/>
                </a:solidFill>
                <a:latin typeface="Albertus Extra Bold" pitchFamily="34" charset="0"/>
                <a:ea typeface="ＭＳ Ｐゴシック" pitchFamily="34" charset="-128"/>
              </a:rPr>
              <a:t>To this end we must support and learn from each other, organize ourselves and work for political changes that lead to the legal protection of our human and civil rights.</a:t>
            </a:r>
            <a:endParaRPr lang="en-US" sz="3200" b="1" smtClean="0">
              <a:solidFill>
                <a:srgbClr val="CC3300"/>
              </a:solidFill>
              <a:latin typeface="Albertus Extra Bold" pitchFamily="34" charset="0"/>
            </a:endParaRPr>
          </a:p>
        </p:txBody>
      </p:sp>
      <p:pic>
        <p:nvPicPr>
          <p:cNvPr id="9219" name="Picture 4" descr="P4050488"/>
          <p:cNvPicPr>
            <a:picLocks noChangeAspect="1" noChangeArrowheads="1"/>
          </p:cNvPicPr>
          <p:nvPr>
            <p:ph idx="1"/>
          </p:nvPr>
        </p:nvPicPr>
        <p:blipFill>
          <a:blip r:embed="rId2" cstate="print"/>
          <a:srcRect/>
          <a:stretch>
            <a:fillRect/>
          </a:stretch>
        </p:blipFill>
        <p:spPr>
          <a:xfrm>
            <a:off x="0" y="2743200"/>
            <a:ext cx="9144000" cy="4114800"/>
          </a:xfr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0" y="0"/>
            <a:ext cx="9144000" cy="1981200"/>
          </a:xfrm>
          <a:solidFill>
            <a:srgbClr val="66FFFF"/>
          </a:solidFill>
        </p:spPr>
        <p:txBody>
          <a:bodyPr/>
          <a:lstStyle/>
          <a:p>
            <a:pPr eaLnBrk="1" hangingPunct="1"/>
            <a:r>
              <a:rPr lang="en-US" altLang="ja-JP" sz="4000" b="1" smtClean="0">
                <a:solidFill>
                  <a:srgbClr val="CC3300"/>
                </a:solidFill>
                <a:ea typeface="ＭＳ Ｐゴシック" pitchFamily="34" charset="-128"/>
              </a:rPr>
              <a:t>As long as we regard our disabilities as tragedies, we will be pitied</a:t>
            </a:r>
            <a:r>
              <a:rPr lang="en-US" altLang="ja-JP" sz="4000" smtClean="0">
                <a:ea typeface="ＭＳ Ｐゴシック" pitchFamily="34" charset="-128"/>
              </a:rPr>
              <a:t> </a:t>
            </a:r>
            <a:endParaRPr lang="en-US" sz="4000" smtClean="0"/>
          </a:p>
        </p:txBody>
      </p:sp>
      <p:pic>
        <p:nvPicPr>
          <p:cNvPr id="10243" name="Picture 4" descr="03070002"/>
          <p:cNvPicPr>
            <a:picLocks noChangeAspect="1" noChangeArrowheads="1"/>
          </p:cNvPicPr>
          <p:nvPr>
            <p:ph idx="1"/>
          </p:nvPr>
        </p:nvPicPr>
        <p:blipFill>
          <a:blip r:embed="rId2" cstate="print"/>
          <a:srcRect/>
          <a:stretch>
            <a:fillRect/>
          </a:stretch>
        </p:blipFill>
        <p:spPr>
          <a:xfrm>
            <a:off x="0" y="1884363"/>
            <a:ext cx="9144000" cy="4973637"/>
          </a:xfr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457</TotalTime>
  <Words>436</Words>
  <Application>Microsoft Office PowerPoint</Application>
  <PresentationFormat>On-screen Show (4:3)</PresentationFormat>
  <Paragraphs>28</Paragraphs>
  <Slides>19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Arial</vt:lpstr>
      <vt:lpstr>Calibri</vt:lpstr>
      <vt:lpstr>ＭＳ Ｐゴシック</vt:lpstr>
      <vt:lpstr>Albertus Extra Bold</vt:lpstr>
      <vt:lpstr>Default Design</vt:lpstr>
      <vt:lpstr>Slide 1</vt:lpstr>
      <vt:lpstr>What Independent Living Is?</vt:lpstr>
      <vt:lpstr>Slide 3</vt:lpstr>
      <vt:lpstr>Independent Living means that we demand the same choices and control in our every-day lives that our non-disabled brothers and sisters, neighbors and friends take for granted. But we need a support system……</vt:lpstr>
      <vt:lpstr>We want to grow up in our families, go to the neighborhood school, use the same bus as our neighbors, and work in jobs that are in line with our education and interests, and start families of our own.</vt:lpstr>
      <vt:lpstr>Since we are the best experts on our needs But we cannot do every thing by our self as all human being…</vt:lpstr>
      <vt:lpstr>we need to show the solutions we want, need to be in charge of our lives, think and speak for ourselves - just as everybody else.</vt:lpstr>
      <vt:lpstr>To this end we must support and learn from each other, organize ourselves and work for political changes that lead to the legal protection of our human and civil rights.</vt:lpstr>
      <vt:lpstr>As long as we regard our disabilities as tragedies, we will be pitied </vt:lpstr>
      <vt:lpstr>As long as we feel ashamed of whom we are, our lives will be regarded as useless. So need Counseling sessions….</vt:lpstr>
      <vt:lpstr>As long as we remain silent, we will be told by others what to do</vt:lpstr>
      <vt:lpstr>Slide 12</vt:lpstr>
      <vt:lpstr>Barriers are also creating the need of personal assistant services</vt:lpstr>
      <vt:lpstr>Barriers made us more disabled… even minor disabilities became severe. </vt:lpstr>
      <vt:lpstr>Out Reach Program for Persons With Disabilities could not possible with out personal assistant.</vt:lpstr>
      <vt:lpstr>Attendant Services for Severely Disabled Persons introduced by Milestone in Pakistan.</vt:lpstr>
      <vt:lpstr>How we can turn pity into rights?  The biggest challenge ! </vt:lpstr>
      <vt:lpstr>We have 4 resources of getting services for living</vt:lpstr>
      <vt:lpstr>Slide 19</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akmal</dc:creator>
  <cp:lastModifiedBy>M. Habib ur Rahman</cp:lastModifiedBy>
  <cp:revision>50</cp:revision>
  <dcterms:created xsi:type="dcterms:W3CDTF">2006-03-13T14:37:09Z</dcterms:created>
  <dcterms:modified xsi:type="dcterms:W3CDTF">2010-06-18T03:17:55Z</dcterms:modified>
</cp:coreProperties>
</file>